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419" r:id="rId3"/>
    <p:sldId id="470" r:id="rId4"/>
    <p:sldId id="471" r:id="rId5"/>
    <p:sldId id="508" r:id="rId6"/>
    <p:sldId id="530" r:id="rId7"/>
    <p:sldId id="522" r:id="rId8"/>
    <p:sldId id="523" r:id="rId9"/>
    <p:sldId id="524" r:id="rId10"/>
    <p:sldId id="527" r:id="rId11"/>
    <p:sldId id="525" r:id="rId12"/>
    <p:sldId id="531" r:id="rId13"/>
    <p:sldId id="528" r:id="rId14"/>
    <p:sldId id="509" r:id="rId1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665" userDrawn="1">
          <p15:clr>
            <a:srgbClr val="A4A3A4"/>
          </p15:clr>
        </p15:guide>
        <p15:guide id="3" pos="7106" userDrawn="1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CDFB417-3A35-D5FA-873D-76F1F0CD7820}" name="Natasha Mosley" initials="NM" userId="78076c4c41bde16f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94B4"/>
    <a:srgbClr val="383838"/>
    <a:srgbClr val="C9C9C9"/>
    <a:srgbClr val="4F4F4F"/>
    <a:srgbClr val="AEB0B5"/>
    <a:srgbClr val="9A9B9C"/>
    <a:srgbClr val="7F80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6811DA-D307-5F1A-9A4A-DE97A0438DBC}" v="670" dt="2025-10-13T19:03:19.52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pos="665"/>
        <p:guide pos="7106"/>
        <p:guide orient="horz" pos="216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8/10/relationships/authors" Target="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Desenho de personagem de desenho animado&#10;&#10;Descrição gerada automaticamente">
            <a:extLst>
              <a:ext uri="{FF2B5EF4-FFF2-40B4-BE49-F238E27FC236}">
                <a16:creationId xmlns:a16="http://schemas.microsoft.com/office/drawing/2014/main" id="{1757D099-E2EA-073C-60B5-993D5E5E81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Imagem 1" descr="Logotipo&#10;&#10;Descrição gerada automaticamente">
            <a:extLst>
              <a:ext uri="{FF2B5EF4-FFF2-40B4-BE49-F238E27FC236}">
                <a16:creationId xmlns:a16="http://schemas.microsoft.com/office/drawing/2014/main" id="{A100237A-A3FA-4079-52F8-1078775ED1E1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632" y="220924"/>
            <a:ext cx="3101043" cy="141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2494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73CB74-86F1-9765-93F1-36CB7F2A9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BC6A6F3-CD9B-2B31-E9DA-3F2AF1F5B4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D12AD61-82BB-84BF-4A61-9BE8CAF05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703B5-4E6A-4952-940A-4D32B86DC83C}" type="datetimeFigureOut">
              <a:rPr lang="pt-BR" smtClean="0"/>
              <a:t>13/10/2025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830C73C-242A-F2ED-BFAC-E8C3F644D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5CC9125-85AA-DC23-5AD9-F7E8D033B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786C2-D244-4685-8F5C-CDCF305375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792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9E2A1B8-F377-7ECE-55EC-E3167FB217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73E1597-3454-F147-2576-4ADF57814F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FFFBE76-51E7-F6DC-CF52-EF192D388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703B5-4E6A-4952-940A-4D32B86DC83C}" type="datetimeFigureOut">
              <a:rPr lang="pt-BR" smtClean="0"/>
              <a:t>13/10/2025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A358D44-DCA6-737A-D0AC-73481FDBA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4CC87E4-8C02-99EA-8FA1-BD8D551F4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786C2-D244-4685-8F5C-CDCF305375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8901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Desenho de personagem de desenho animado&#10;&#10;Descrição gerada automaticamente">
            <a:extLst>
              <a:ext uri="{FF2B5EF4-FFF2-40B4-BE49-F238E27FC236}">
                <a16:creationId xmlns:a16="http://schemas.microsoft.com/office/drawing/2014/main" id="{89ED7B3A-7B79-ACE2-71C8-38CFD84326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29" b="14415"/>
          <a:stretch/>
        </p:blipFill>
        <p:spPr>
          <a:xfrm>
            <a:off x="0" y="0"/>
            <a:ext cx="12192000" cy="874800"/>
          </a:xfrm>
          <a:prstGeom prst="rect">
            <a:avLst/>
          </a:prstGeom>
        </p:spPr>
      </p:pic>
      <p:pic>
        <p:nvPicPr>
          <p:cNvPr id="4" name="Imagem 3" descr="Logotipo&#10;&#10;Descrição gerada automaticamente">
            <a:extLst>
              <a:ext uri="{FF2B5EF4-FFF2-40B4-BE49-F238E27FC236}">
                <a16:creationId xmlns:a16="http://schemas.microsoft.com/office/drawing/2014/main" id="{DEDECB81-C9BA-43B0-452B-4B441E24DC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790" y="112037"/>
            <a:ext cx="1801950" cy="641988"/>
          </a:xfrm>
          <a:prstGeom prst="rect">
            <a:avLst/>
          </a:prstGeom>
        </p:spPr>
      </p:pic>
      <p:sp>
        <p:nvSpPr>
          <p:cNvPr id="5" name="Subtítulo 2">
            <a:extLst>
              <a:ext uri="{FF2B5EF4-FFF2-40B4-BE49-F238E27FC236}">
                <a16:creationId xmlns:a16="http://schemas.microsoft.com/office/drawing/2014/main" id="{DCBCDB75-6A56-F672-260E-E7A6A17C4B89}"/>
              </a:ext>
            </a:extLst>
          </p:cNvPr>
          <p:cNvSpPr txBox="1">
            <a:spLocks/>
          </p:cNvSpPr>
          <p:nvPr userDrawn="1"/>
        </p:nvSpPr>
        <p:spPr>
          <a:xfrm>
            <a:off x="7813965" y="248168"/>
            <a:ext cx="3568052" cy="4361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pt-BR" sz="2000" b="1">
                <a:solidFill>
                  <a:schemeClr val="bg1"/>
                </a:solidFill>
                <a:latin typeface="Museo Slab 300" panose="02000000000000000000" pitchFamily="50" charset="0"/>
              </a:rPr>
              <a:t>HISTÓRIA DO BRASIL</a:t>
            </a:r>
          </a:p>
        </p:txBody>
      </p:sp>
    </p:spTree>
    <p:extLst>
      <p:ext uri="{BB962C8B-B14F-4D97-AF65-F5344CB8AC3E}">
        <p14:creationId xmlns:p14="http://schemas.microsoft.com/office/powerpoint/2010/main" val="34822126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665" userDrawn="1">
          <p15:clr>
            <a:srgbClr val="FBAE40"/>
          </p15:clr>
        </p15:guide>
        <p15:guide id="3" orient="horz" pos="55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EBB460-266C-7167-8E48-A38CB7BBB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D80E347-189F-A876-17E9-DC1505FDE1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361DF95-BB7A-0BB1-1A0D-6E0E888BC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703B5-4E6A-4952-940A-4D32B86DC83C}" type="datetimeFigureOut">
              <a:rPr lang="pt-BR" smtClean="0"/>
              <a:t>13/10/2025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66896A9-2E4C-D133-FAAB-B6D07811A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DF0A6A2-9ED1-00EF-A2A1-B3422924E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786C2-D244-4685-8F5C-CDCF305375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58607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B83D10-1770-007A-00FF-03059719B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261CCA5-29B6-03B8-92DA-C767C0DD64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62F102E-0A6A-BA41-B7EA-9268A5C66F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63EBB2D-4781-3192-97B1-DFD118A20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703B5-4E6A-4952-940A-4D32B86DC83C}" type="datetimeFigureOut">
              <a:rPr lang="pt-BR" smtClean="0"/>
              <a:t>13/10/2025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D2A49AA-E6D4-4C9B-423E-2E0E59C8F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507FDC9-0418-6E90-5FDE-27F0AB770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786C2-D244-4685-8F5C-CDCF305375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50119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EEB283-F3B1-31F8-28AC-80B62B093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0C26C3C-9977-E5FD-48D5-DCBA5BD7E8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DCF35D8-12A8-2C61-7415-C898719595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3EA02866-F278-A65B-F599-0DF7B8197A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F2971E21-8781-713E-3FFE-2A8D728868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03D35FBC-63DE-7C2C-40DF-9F7F5FEDD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703B5-4E6A-4952-940A-4D32B86DC83C}" type="datetimeFigureOut">
              <a:rPr lang="pt-BR" smtClean="0"/>
              <a:t>13/10/2025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AF65E5A9-32C1-F3D5-79D5-AF110132D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431953B8-72A6-F3E1-D1DF-FE5AF06BD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786C2-D244-4685-8F5C-CDCF305375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47079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F19963-25E2-C25E-F1D9-E5BB150A3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C1BFA7F0-1531-B48D-9F2A-3AE1212F5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703B5-4E6A-4952-940A-4D32B86DC83C}" type="datetimeFigureOut">
              <a:rPr lang="pt-BR" smtClean="0"/>
              <a:t>13/10/2025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0E954F78-C1BF-0641-9D17-96C1022E7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F1A4B0E-A1F6-63FC-11C4-05D36B33B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786C2-D244-4685-8F5C-CDCF305375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5157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BED49CB9-85DD-BBAC-37AD-4251D5DC0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703B5-4E6A-4952-940A-4D32B86DC83C}" type="datetimeFigureOut">
              <a:rPr lang="pt-BR" smtClean="0"/>
              <a:t>13/10/2025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31305F4-47A1-C85D-D017-F9FDCDDB9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3121295-5BC5-2EA9-06A6-F5D1BEB71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786C2-D244-4685-8F5C-CDCF305375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0947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35C2F1-9D35-C849-ABD1-794608235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650A88C-5DFB-0B58-E48C-9C4064F43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A06AD99-A004-6F08-D00C-AAE83375A0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7D2A012-DAEB-890D-17C4-981A9F362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703B5-4E6A-4952-940A-4D32B86DC83C}" type="datetimeFigureOut">
              <a:rPr lang="pt-BR" smtClean="0"/>
              <a:t>13/10/2025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0AA1764-AE68-A3E1-3A4A-84D1D5C44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5BE7D38-6B6D-1DDB-FDE0-7E78D5ACE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786C2-D244-4685-8F5C-CDCF305375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4131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A9C65D-CBE4-BE1A-F2FC-E5ED911C3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7E83AC3D-110F-296A-93AC-4FDA038EBB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4EF93DD-131C-26BF-4C51-414FF3C2CC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6F13B1C-A347-4757-30C5-6880D723E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703B5-4E6A-4952-940A-4D32B86DC83C}" type="datetimeFigureOut">
              <a:rPr lang="pt-BR" smtClean="0"/>
              <a:t>13/10/2025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0D62321-859C-5E68-A4A7-524A0BEC7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3A1EFB5-0182-AAFF-D62F-41665C055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786C2-D244-4685-8F5C-CDCF305375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4456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D91E1732-E980-70C9-DE59-FA5FFF0C7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DD4B9A7-C483-03FF-4DF7-83666A3C09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04D0100-94DB-4558-8C62-C99933F9BC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6703B5-4E6A-4952-940A-4D32B86DC83C}" type="datetimeFigureOut">
              <a:rPr lang="pt-BR" smtClean="0"/>
              <a:t>13/10/2025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E22FB1A-CDE7-137C-DB50-0357EAD82B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FAD7C51-8545-7B6C-CFC3-4A69CF061B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786C2-D244-4685-8F5C-CDCF305375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0202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25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kcWucAUWQOA" TargetMode="Externa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memorialdademocracia.com.br/card/sexta-feira-sangrenta-28-mortos-nas-ruas" TargetMode="External"/><Relationship Id="rId2" Type="http://schemas.openxmlformats.org/officeDocument/2006/relationships/hyperlink" Target="http://memorialdademocracia.com.br/card/mataram-um-estudante-podia-ser-seu-filho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memorialdademocracia.com.br/card/exercito-reprime-a-greve-de-osasco" TargetMode="External"/><Relationship Id="rId4" Type="http://schemas.openxmlformats.org/officeDocument/2006/relationships/hyperlink" Target="http://memorialdademocracia.com.br/card/passeata-dos-cem-mil-afronta-a-ditadura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memorialdademocracia.com.br/card/regime-usa-discurso-para-baixar-o-ai-5" TargetMode="External"/><Relationship Id="rId2" Type="http://schemas.openxmlformats.org/officeDocument/2006/relationships/hyperlink" Target="https://www.youtube.com/watch?v=wmULMwCMqW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br.historyplay.tv/hoje-na-historia/governo-militar-sanciona-lei-de-imprensa" TargetMode="External"/><Relationship Id="rId2" Type="http://schemas.openxmlformats.org/officeDocument/2006/relationships/hyperlink" Target="http://memoriasdaditadura.org.br/saibamais/lei-de-seguranca-nacional-de-1967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>
            <a:extLst>
              <a:ext uri="{FF2B5EF4-FFF2-40B4-BE49-F238E27FC236}">
                <a16:creationId xmlns:a16="http://schemas.microsoft.com/office/drawing/2014/main" id="{C7F9CC59-552F-A646-57D6-6C031FCD28C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462177" y="5981446"/>
            <a:ext cx="2747575" cy="43619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b="1">
                <a:solidFill>
                  <a:schemeClr val="bg1"/>
                </a:solidFill>
                <a:latin typeface="Museo Slab 300"/>
              </a:rPr>
              <a:t>19/04/2024</a:t>
            </a:r>
            <a:endParaRPr lang="pt-BR" b="1">
              <a:solidFill>
                <a:schemeClr val="bg1"/>
              </a:solidFill>
              <a:latin typeface="Museo Slab 300" panose="02000000000000000000" pitchFamily="50" charset="0"/>
            </a:endParaRP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02274277-A807-8CDC-7094-D32697142B09}"/>
              </a:ext>
            </a:extLst>
          </p:cNvPr>
          <p:cNvSpPr txBox="1">
            <a:spLocks/>
          </p:cNvSpPr>
          <p:nvPr/>
        </p:nvSpPr>
        <p:spPr>
          <a:xfrm>
            <a:off x="5487757" y="5862497"/>
            <a:ext cx="9309292" cy="3361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3600">
                <a:solidFill>
                  <a:schemeClr val="bg1"/>
                </a:solidFill>
                <a:latin typeface="Museo Slab 500"/>
              </a:rPr>
              <a:t>Natasha Mosley &amp; Rafael Gota</a:t>
            </a:r>
            <a:endParaRPr lang="pt-BR" sz="3600">
              <a:solidFill>
                <a:schemeClr val="bg1"/>
              </a:solidFill>
              <a:latin typeface="Museo Slab 500" panose="02000000000000000000" pitchFamily="50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F05DCC52-5E73-7ADC-C76F-A6EB31E5B864}"/>
              </a:ext>
            </a:extLst>
          </p:cNvPr>
          <p:cNvSpPr txBox="1">
            <a:spLocks/>
          </p:cNvSpPr>
          <p:nvPr/>
        </p:nvSpPr>
        <p:spPr>
          <a:xfrm>
            <a:off x="2048406" y="2068173"/>
            <a:ext cx="8083637" cy="9111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8000" b="1">
                <a:solidFill>
                  <a:schemeClr val="bg1"/>
                </a:solidFill>
                <a:latin typeface="Museo Slab 300"/>
              </a:rPr>
              <a:t>História do Brasil</a:t>
            </a:r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10ECF941-2A14-7376-E822-5B58DCC9C498}"/>
              </a:ext>
            </a:extLst>
          </p:cNvPr>
          <p:cNvSpPr txBox="1">
            <a:spLocks/>
          </p:cNvSpPr>
          <p:nvPr/>
        </p:nvSpPr>
        <p:spPr>
          <a:xfrm>
            <a:off x="480643" y="3250694"/>
            <a:ext cx="11232278" cy="35054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6000" b="1" dirty="0">
                <a:highlight>
                  <a:srgbClr val="C0C0C0"/>
                </a:highlight>
                <a:latin typeface="Times New Roman"/>
                <a:ea typeface="Calibri"/>
                <a:cs typeface="Times New Roman"/>
              </a:rPr>
              <a:t>Aula 25: </a:t>
            </a:r>
            <a:r>
              <a:rPr lang="pt-BR" sz="6000" b="1" dirty="0">
                <a:highlight>
                  <a:srgbClr val="C0C0C0"/>
                </a:highlight>
                <a:latin typeface="Times New Roman"/>
                <a:ea typeface="+mn-lt"/>
                <a:cs typeface="Times New Roman"/>
              </a:rPr>
              <a:t> Ditadura Civil-Militar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A4A4185-C748-9086-801E-A8691E4E4061}"/>
              </a:ext>
            </a:extLst>
          </p:cNvPr>
          <p:cNvSpPr txBox="1"/>
          <p:nvPr/>
        </p:nvSpPr>
        <p:spPr>
          <a:xfrm>
            <a:off x="3053626" y="5867213"/>
            <a:ext cx="260542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3600" b="1" dirty="0">
                <a:highlight>
                  <a:srgbClr val="FFFF00"/>
                </a:highlight>
                <a:ea typeface="Calibri"/>
                <a:cs typeface="Calibri"/>
              </a:rPr>
              <a:t>13/10/2025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973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D8717E-FF0E-9ED8-58FF-63494AC386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0E6D96C3-CCA1-E281-E8CC-3822A0B660E4}"/>
              </a:ext>
            </a:extLst>
          </p:cNvPr>
          <p:cNvSpPr txBox="1"/>
          <p:nvPr/>
        </p:nvSpPr>
        <p:spPr>
          <a:xfrm>
            <a:off x="-10542" y="835325"/>
            <a:ext cx="12186726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6000" b="1" dirty="0">
                <a:latin typeface="Times New Roman"/>
                <a:ea typeface="+mn-lt"/>
                <a:cs typeface="+mn-lt"/>
              </a:rPr>
              <a:t>1968: o ano da Utopia</a:t>
            </a:r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113BCD9-7677-396B-FEC6-5C082C6782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77" y="1850749"/>
            <a:ext cx="4391577" cy="2460763"/>
          </a:xfrm>
          <a:prstGeom prst="rect">
            <a:avLst/>
          </a:prstGeom>
        </p:spPr>
      </p:pic>
      <p:pic>
        <p:nvPicPr>
          <p:cNvPr id="5" name="Imagem 4" descr="Multidão de pessoas&#10;&#10;O conteúdo gerado por IA pode estar incorreto.">
            <a:extLst>
              <a:ext uri="{FF2B5EF4-FFF2-40B4-BE49-F238E27FC236}">
                <a16:creationId xmlns:a16="http://schemas.microsoft.com/office/drawing/2014/main" id="{F4DF3A1D-009C-F2F2-B363-F04CA640BE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0385" y="1850749"/>
            <a:ext cx="4380533" cy="2460763"/>
          </a:xfrm>
          <a:prstGeom prst="rect">
            <a:avLst/>
          </a:prstGeom>
        </p:spPr>
      </p:pic>
      <p:pic>
        <p:nvPicPr>
          <p:cNvPr id="6" name="Imagem 5" descr="Foto em preto e branco de grupo de pessoas posando para foto segurando placa&#10;&#10;O conteúdo gerado por IA pode estar incorreto.">
            <a:extLst>
              <a:ext uri="{FF2B5EF4-FFF2-40B4-BE49-F238E27FC236}">
                <a16:creationId xmlns:a16="http://schemas.microsoft.com/office/drawing/2014/main" id="{8A5A68B6-24C8-DB3E-0AE5-41A53B4438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2203" y="3936862"/>
            <a:ext cx="4853332" cy="2772189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CF5BCB18-FCC2-09C1-DC5B-AB838B2380F4}"/>
              </a:ext>
            </a:extLst>
          </p:cNvPr>
          <p:cNvSpPr txBox="1"/>
          <p:nvPr/>
        </p:nvSpPr>
        <p:spPr>
          <a:xfrm flipH="1">
            <a:off x="9199219" y="5074479"/>
            <a:ext cx="1546086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u="sng">
                <a:solidFill>
                  <a:srgbClr val="57BB8A"/>
                </a:solidFill>
                <a:latin typeface="Open Sans"/>
                <a:ea typeface="Open Sans"/>
                <a:cs typeface="Open Sans"/>
                <a:hlinkClick r:id="rId5"/>
              </a:rPr>
              <a:t>https://www.youtube.com/watch?v=kcWucAUWQOA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9436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A08F0F-0E20-6CCC-433A-876C5BF90C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5BF850EB-A952-EF54-1E90-700137BB50C1}"/>
              </a:ext>
            </a:extLst>
          </p:cNvPr>
          <p:cNvSpPr txBox="1"/>
          <p:nvPr/>
        </p:nvSpPr>
        <p:spPr>
          <a:xfrm>
            <a:off x="-10542" y="835325"/>
            <a:ext cx="12186726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6000" b="1" dirty="0">
                <a:latin typeface="Times New Roman"/>
                <a:ea typeface="+mn-lt"/>
                <a:cs typeface="+mn-lt"/>
              </a:rPr>
              <a:t>1968 no Brasil</a:t>
            </a:r>
            <a:endParaRPr lang="pt-BR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2763E70-DA3E-8786-54A5-91B906D7EA9A}"/>
              </a:ext>
            </a:extLst>
          </p:cNvPr>
          <p:cNvSpPr txBox="1"/>
          <p:nvPr/>
        </p:nvSpPr>
        <p:spPr>
          <a:xfrm>
            <a:off x="335815" y="1851189"/>
            <a:ext cx="11500465" cy="49244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 algn="just">
              <a:buFont typeface="Arial"/>
              <a:buChar char="•"/>
            </a:pPr>
            <a:r>
              <a:rPr lang="en-US" sz="2600" b="1" err="1">
                <a:latin typeface="Times New Roman"/>
                <a:ea typeface="Open Sans"/>
                <a:cs typeface="Open Sans"/>
              </a:rPr>
              <a:t>Movimento</a:t>
            </a:r>
            <a:r>
              <a:rPr lang="en-US" sz="2600" b="1" dirty="0">
                <a:latin typeface="Times New Roman"/>
                <a:ea typeface="Open Sans"/>
                <a:cs typeface="Open Sans"/>
              </a:rPr>
              <a:t> </a:t>
            </a:r>
            <a:r>
              <a:rPr lang="en-US" sz="2600" b="1" err="1">
                <a:latin typeface="Times New Roman"/>
                <a:ea typeface="Open Sans"/>
                <a:cs typeface="Open Sans"/>
              </a:rPr>
              <a:t>estudantil</a:t>
            </a:r>
            <a:r>
              <a:rPr lang="en-US" sz="2600" b="1" dirty="0">
                <a:latin typeface="Times New Roman"/>
                <a:ea typeface="Open Sans"/>
                <a:cs typeface="Open Sans"/>
              </a:rPr>
              <a:t>:</a:t>
            </a:r>
            <a:r>
              <a:rPr lang="en-US" sz="2600" dirty="0">
                <a:latin typeface="Times New Roman"/>
                <a:ea typeface="Open Sans"/>
                <a:cs typeface="Open Sans"/>
              </a:rPr>
              <a:t> </a:t>
            </a:r>
            <a:r>
              <a:rPr lang="en-US" sz="2600" err="1">
                <a:latin typeface="Times New Roman"/>
                <a:ea typeface="Open Sans"/>
                <a:cs typeface="Open Sans"/>
              </a:rPr>
              <a:t>Parte</a:t>
            </a:r>
            <a:r>
              <a:rPr lang="en-US" sz="2600" dirty="0">
                <a:latin typeface="Times New Roman"/>
                <a:ea typeface="Open Sans"/>
                <a:cs typeface="Open Sans"/>
              </a:rPr>
              <a:t> da </a:t>
            </a:r>
            <a:r>
              <a:rPr lang="en-US" sz="2600" err="1">
                <a:latin typeface="Times New Roman"/>
                <a:ea typeface="Open Sans"/>
                <a:cs typeface="Open Sans"/>
              </a:rPr>
              <a:t>juventude</a:t>
            </a:r>
            <a:r>
              <a:rPr lang="en-US" sz="2600" dirty="0">
                <a:latin typeface="Times New Roman"/>
                <a:ea typeface="Open Sans"/>
                <a:cs typeface="Open Sans"/>
              </a:rPr>
              <a:t> de </a:t>
            </a:r>
            <a:r>
              <a:rPr lang="en-US" sz="2600" err="1">
                <a:latin typeface="Times New Roman"/>
                <a:ea typeface="Open Sans"/>
                <a:cs typeface="Open Sans"/>
              </a:rPr>
              <a:t>classe</a:t>
            </a:r>
            <a:r>
              <a:rPr lang="en-US" sz="2600" dirty="0">
                <a:latin typeface="Times New Roman"/>
                <a:ea typeface="Open Sans"/>
                <a:cs typeface="Open Sans"/>
              </a:rPr>
              <a:t> </a:t>
            </a:r>
            <a:r>
              <a:rPr lang="en-US" sz="2600" err="1">
                <a:latin typeface="Times New Roman"/>
                <a:ea typeface="Open Sans"/>
                <a:cs typeface="Open Sans"/>
              </a:rPr>
              <a:t>média</a:t>
            </a:r>
            <a:r>
              <a:rPr lang="en-US" sz="2600" dirty="0">
                <a:latin typeface="Times New Roman"/>
                <a:ea typeface="Open Sans"/>
                <a:cs typeface="Open Sans"/>
              </a:rPr>
              <a:t> a </a:t>
            </a:r>
            <a:r>
              <a:rPr lang="en-US" sz="2600" err="1">
                <a:latin typeface="Times New Roman"/>
                <a:ea typeface="Open Sans"/>
                <a:cs typeface="Open Sans"/>
              </a:rPr>
              <a:t>partir</a:t>
            </a:r>
            <a:r>
              <a:rPr lang="en-US" sz="2600" dirty="0">
                <a:latin typeface="Times New Roman"/>
                <a:ea typeface="Open Sans"/>
                <a:cs typeface="Open Sans"/>
              </a:rPr>
              <a:t> da Une e </a:t>
            </a:r>
            <a:r>
              <a:rPr lang="en-US" sz="2600" err="1">
                <a:latin typeface="Times New Roman"/>
                <a:ea typeface="Open Sans"/>
                <a:cs typeface="Open Sans"/>
              </a:rPr>
              <a:t>grupos</a:t>
            </a:r>
            <a:r>
              <a:rPr lang="en-US" sz="2600" dirty="0">
                <a:latin typeface="Times New Roman"/>
                <a:ea typeface="Open Sans"/>
                <a:cs typeface="Open Sans"/>
              </a:rPr>
              <a:t> </a:t>
            </a:r>
            <a:r>
              <a:rPr lang="en-US" sz="2600" err="1">
                <a:latin typeface="Times New Roman"/>
                <a:ea typeface="Open Sans"/>
                <a:cs typeface="Open Sans"/>
              </a:rPr>
              <a:t>secundaristas</a:t>
            </a:r>
            <a:r>
              <a:rPr lang="en-US" sz="2600" dirty="0">
                <a:latin typeface="Times New Roman"/>
                <a:ea typeface="Open Sans"/>
                <a:cs typeface="Open Sans"/>
              </a:rPr>
              <a:t> </a:t>
            </a:r>
            <a:r>
              <a:rPr lang="en-US" sz="2600" err="1">
                <a:latin typeface="Times New Roman"/>
                <a:ea typeface="Open Sans"/>
                <a:cs typeface="Open Sans"/>
              </a:rPr>
              <a:t>organizaram</a:t>
            </a:r>
            <a:r>
              <a:rPr lang="en-US" sz="2600" dirty="0">
                <a:latin typeface="Times New Roman"/>
                <a:ea typeface="Open Sans"/>
                <a:cs typeface="Open Sans"/>
              </a:rPr>
              <a:t> </a:t>
            </a:r>
            <a:r>
              <a:rPr lang="en-US" sz="2600" err="1">
                <a:latin typeface="Times New Roman"/>
                <a:ea typeface="Open Sans"/>
                <a:cs typeface="Open Sans"/>
              </a:rPr>
              <a:t>protestos</a:t>
            </a:r>
            <a:r>
              <a:rPr lang="en-US" sz="2600" dirty="0">
                <a:latin typeface="Times New Roman"/>
                <a:ea typeface="Open Sans"/>
                <a:cs typeface="Open Sans"/>
              </a:rPr>
              <a:t> e </a:t>
            </a:r>
            <a:r>
              <a:rPr lang="en-US" sz="2600" err="1">
                <a:latin typeface="Times New Roman"/>
                <a:ea typeface="Open Sans"/>
                <a:cs typeface="Open Sans"/>
              </a:rPr>
              <a:t>manifestações</a:t>
            </a:r>
            <a:r>
              <a:rPr lang="en-US" sz="2600" dirty="0">
                <a:latin typeface="Times New Roman"/>
                <a:ea typeface="Open Sans"/>
                <a:cs typeface="Open Sans"/>
              </a:rPr>
              <a:t> anti </a:t>
            </a:r>
            <a:r>
              <a:rPr lang="en-US" sz="2600" err="1">
                <a:latin typeface="Times New Roman"/>
                <a:ea typeface="Open Sans"/>
                <a:cs typeface="Open Sans"/>
              </a:rPr>
              <a:t>Ditadura</a:t>
            </a:r>
            <a:r>
              <a:rPr lang="en-US" sz="2600" dirty="0">
                <a:latin typeface="Times New Roman"/>
                <a:ea typeface="Open Sans"/>
                <a:cs typeface="Open Sans"/>
              </a:rPr>
              <a:t> (É </a:t>
            </a:r>
            <a:r>
              <a:rPr lang="en-US" sz="2600" err="1">
                <a:latin typeface="Times New Roman"/>
                <a:ea typeface="Open Sans"/>
                <a:cs typeface="Open Sans"/>
              </a:rPr>
              <a:t>proibido</a:t>
            </a:r>
            <a:r>
              <a:rPr lang="en-US" sz="2600" dirty="0">
                <a:latin typeface="Times New Roman"/>
                <a:ea typeface="Open Sans"/>
                <a:cs typeface="Open Sans"/>
              </a:rPr>
              <a:t> </a:t>
            </a:r>
            <a:r>
              <a:rPr lang="en-US" sz="2600" err="1">
                <a:latin typeface="Times New Roman"/>
                <a:ea typeface="Open Sans"/>
                <a:cs typeface="Open Sans"/>
              </a:rPr>
              <a:t>proibir</a:t>
            </a:r>
            <a:r>
              <a:rPr lang="en-US" sz="2600" dirty="0">
                <a:latin typeface="Times New Roman"/>
                <a:ea typeface="Open Sans"/>
                <a:cs typeface="Open Sans"/>
              </a:rPr>
              <a:t>).</a:t>
            </a:r>
            <a:endParaRPr lang="pt-BR" sz="2600">
              <a:latin typeface="Times New Roman"/>
              <a:cs typeface="Times New Roman"/>
            </a:endParaRPr>
          </a:p>
          <a:p>
            <a:pPr marL="285750" indent="-285750" algn="just">
              <a:buFont typeface="Arial"/>
              <a:buChar char="•"/>
            </a:pPr>
            <a:r>
              <a:rPr lang="en-US" sz="2600" b="1" dirty="0">
                <a:latin typeface="Times New Roman"/>
                <a:ea typeface="Open Sans"/>
                <a:cs typeface="Open Sans"/>
              </a:rPr>
              <a:t>Artistas: </a:t>
            </a:r>
            <a:r>
              <a:rPr lang="en-US" sz="2600" err="1">
                <a:latin typeface="Times New Roman"/>
                <a:ea typeface="Open Sans"/>
                <a:cs typeface="Open Sans"/>
              </a:rPr>
              <a:t>músicos</a:t>
            </a:r>
            <a:r>
              <a:rPr lang="en-US" sz="2600" dirty="0">
                <a:latin typeface="Times New Roman"/>
                <a:ea typeface="Open Sans"/>
                <a:cs typeface="Open Sans"/>
              </a:rPr>
              <a:t>, </a:t>
            </a:r>
            <a:r>
              <a:rPr lang="en-US" sz="2600" err="1">
                <a:latin typeface="Times New Roman"/>
                <a:ea typeface="Open Sans"/>
                <a:cs typeface="Open Sans"/>
              </a:rPr>
              <a:t>artistas</a:t>
            </a:r>
            <a:r>
              <a:rPr lang="en-US" sz="2600" dirty="0">
                <a:latin typeface="Times New Roman"/>
                <a:ea typeface="Open Sans"/>
                <a:cs typeface="Open Sans"/>
              </a:rPr>
              <a:t> </a:t>
            </a:r>
            <a:r>
              <a:rPr lang="en-US" sz="2600" err="1">
                <a:latin typeface="Times New Roman"/>
                <a:ea typeface="Open Sans"/>
                <a:cs typeface="Open Sans"/>
              </a:rPr>
              <a:t>plásticos</a:t>
            </a:r>
            <a:r>
              <a:rPr lang="en-US" sz="2600" dirty="0">
                <a:latin typeface="Times New Roman"/>
                <a:ea typeface="Open Sans"/>
                <a:cs typeface="Open Sans"/>
              </a:rPr>
              <a:t>, </a:t>
            </a:r>
            <a:r>
              <a:rPr lang="en-US" sz="2600" err="1">
                <a:latin typeface="Times New Roman"/>
                <a:ea typeface="Open Sans"/>
                <a:cs typeface="Open Sans"/>
              </a:rPr>
              <a:t>poetas</a:t>
            </a:r>
            <a:r>
              <a:rPr lang="en-US" sz="2600" dirty="0">
                <a:latin typeface="Times New Roman"/>
                <a:ea typeface="Open Sans"/>
                <a:cs typeface="Open Sans"/>
              </a:rPr>
              <a:t>, </a:t>
            </a:r>
            <a:r>
              <a:rPr lang="en-US" sz="2600" err="1">
                <a:latin typeface="Times New Roman"/>
                <a:ea typeface="Open Sans"/>
                <a:cs typeface="Open Sans"/>
              </a:rPr>
              <a:t>escritores</a:t>
            </a:r>
            <a:r>
              <a:rPr lang="en-US" sz="2600" dirty="0">
                <a:latin typeface="Times New Roman"/>
                <a:ea typeface="Open Sans"/>
                <a:cs typeface="Open Sans"/>
              </a:rPr>
              <a:t> se </a:t>
            </a:r>
            <a:r>
              <a:rPr lang="en-US" sz="2600" err="1">
                <a:latin typeface="Times New Roman"/>
                <a:ea typeface="Open Sans"/>
                <a:cs typeface="Open Sans"/>
              </a:rPr>
              <a:t>envolveram</a:t>
            </a:r>
            <a:r>
              <a:rPr lang="en-US" sz="2600" dirty="0">
                <a:latin typeface="Times New Roman"/>
                <a:ea typeface="Open Sans"/>
                <a:cs typeface="Open Sans"/>
              </a:rPr>
              <a:t> </a:t>
            </a:r>
            <a:r>
              <a:rPr lang="en-US" sz="2600" err="1">
                <a:latin typeface="Times New Roman"/>
                <a:ea typeface="Open Sans"/>
                <a:cs typeface="Open Sans"/>
              </a:rPr>
              <a:t>em</a:t>
            </a:r>
            <a:r>
              <a:rPr lang="en-US" sz="2600" dirty="0">
                <a:latin typeface="Times New Roman"/>
                <a:ea typeface="Open Sans"/>
                <a:cs typeface="Open Sans"/>
              </a:rPr>
              <a:t> </a:t>
            </a:r>
            <a:r>
              <a:rPr lang="en-US" sz="2600" err="1">
                <a:latin typeface="Times New Roman"/>
                <a:ea typeface="Open Sans"/>
                <a:cs typeface="Open Sans"/>
              </a:rPr>
              <a:t>produções</a:t>
            </a:r>
            <a:r>
              <a:rPr lang="en-US" sz="2600" dirty="0">
                <a:latin typeface="Times New Roman"/>
                <a:ea typeface="Open Sans"/>
                <a:cs typeface="Open Sans"/>
              </a:rPr>
              <a:t> das </a:t>
            </a:r>
            <a:r>
              <a:rPr lang="en-US" sz="2600" err="1">
                <a:latin typeface="Times New Roman"/>
                <a:ea typeface="Open Sans"/>
                <a:cs typeface="Open Sans"/>
              </a:rPr>
              <a:t>mais</a:t>
            </a:r>
            <a:r>
              <a:rPr lang="en-US" sz="2600" dirty="0">
                <a:latin typeface="Times New Roman"/>
                <a:ea typeface="Open Sans"/>
                <a:cs typeface="Open Sans"/>
              </a:rPr>
              <a:t> </a:t>
            </a:r>
            <a:r>
              <a:rPr lang="en-US" sz="2600" err="1">
                <a:latin typeface="Times New Roman"/>
                <a:ea typeface="Open Sans"/>
                <a:cs typeface="Open Sans"/>
              </a:rPr>
              <a:t>variadas</a:t>
            </a:r>
            <a:r>
              <a:rPr lang="en-US" sz="2600" dirty="0">
                <a:latin typeface="Times New Roman"/>
                <a:ea typeface="Open Sans"/>
                <a:cs typeface="Open Sans"/>
              </a:rPr>
              <a:t> contra o regime </a:t>
            </a:r>
            <a:r>
              <a:rPr lang="en-US" sz="2600" err="1">
                <a:latin typeface="Times New Roman"/>
                <a:ea typeface="Open Sans"/>
                <a:cs typeface="Open Sans"/>
              </a:rPr>
              <a:t>militar</a:t>
            </a:r>
            <a:r>
              <a:rPr lang="en-US" sz="2600" dirty="0">
                <a:latin typeface="Times New Roman"/>
                <a:ea typeface="Open Sans"/>
                <a:cs typeface="Open Sans"/>
              </a:rPr>
              <a:t> e a </a:t>
            </a:r>
            <a:r>
              <a:rPr lang="en-US" sz="2600" err="1">
                <a:latin typeface="Times New Roman"/>
                <a:ea typeface="Open Sans"/>
                <a:cs typeface="Open Sans"/>
              </a:rPr>
              <a:t>censura</a:t>
            </a:r>
            <a:r>
              <a:rPr lang="en-US" sz="2600" dirty="0">
                <a:latin typeface="Times New Roman"/>
                <a:ea typeface="Open Sans"/>
                <a:cs typeface="Open Sans"/>
              </a:rPr>
              <a:t> a </a:t>
            </a:r>
            <a:r>
              <a:rPr lang="en-US" sz="2600" err="1">
                <a:latin typeface="Times New Roman"/>
                <a:ea typeface="Open Sans"/>
                <a:cs typeface="Open Sans"/>
              </a:rPr>
              <a:t>cultura</a:t>
            </a:r>
            <a:r>
              <a:rPr lang="en-US" sz="2600" dirty="0">
                <a:latin typeface="Times New Roman"/>
                <a:ea typeface="Open Sans"/>
                <a:cs typeface="Open Sans"/>
              </a:rPr>
              <a:t>. </a:t>
            </a:r>
          </a:p>
          <a:p>
            <a:pPr marL="285750" indent="-285750" algn="just">
              <a:buFont typeface="Arial"/>
              <a:buChar char="•"/>
            </a:pPr>
            <a:r>
              <a:rPr lang="en-US" sz="2600" b="1" err="1">
                <a:latin typeface="Times New Roman"/>
                <a:ea typeface="Open Sans"/>
                <a:cs typeface="Open Sans"/>
              </a:rPr>
              <a:t>Operários</a:t>
            </a:r>
            <a:r>
              <a:rPr lang="en-US" sz="2600" b="1" dirty="0">
                <a:latin typeface="Times New Roman"/>
                <a:ea typeface="Open Sans"/>
                <a:cs typeface="Open Sans"/>
              </a:rPr>
              <a:t>: </a:t>
            </a:r>
            <a:r>
              <a:rPr lang="en-US" sz="2600" err="1">
                <a:latin typeface="Times New Roman"/>
                <a:ea typeface="Open Sans"/>
                <a:cs typeface="Open Sans"/>
              </a:rPr>
              <a:t>Sindicatos</a:t>
            </a:r>
            <a:r>
              <a:rPr lang="en-US" sz="2600" dirty="0">
                <a:latin typeface="Times New Roman"/>
                <a:ea typeface="Open Sans"/>
                <a:cs typeface="Open Sans"/>
              </a:rPr>
              <a:t> </a:t>
            </a:r>
            <a:r>
              <a:rPr lang="en-US" sz="2600" err="1">
                <a:latin typeface="Times New Roman"/>
                <a:ea typeface="Open Sans"/>
                <a:cs typeface="Open Sans"/>
              </a:rPr>
              <a:t>em</a:t>
            </a:r>
            <a:r>
              <a:rPr lang="en-US" sz="2600" dirty="0">
                <a:latin typeface="Times New Roman"/>
                <a:ea typeface="Open Sans"/>
                <a:cs typeface="Open Sans"/>
              </a:rPr>
              <a:t> MG e SP </a:t>
            </a:r>
            <a:r>
              <a:rPr lang="en-US" sz="2600" err="1">
                <a:latin typeface="Times New Roman"/>
                <a:ea typeface="Open Sans"/>
                <a:cs typeface="Open Sans"/>
              </a:rPr>
              <a:t>surgem</a:t>
            </a:r>
            <a:r>
              <a:rPr lang="en-US" sz="2600" dirty="0">
                <a:latin typeface="Times New Roman"/>
                <a:ea typeface="Open Sans"/>
                <a:cs typeface="Open Sans"/>
              </a:rPr>
              <a:t> com </a:t>
            </a:r>
            <a:r>
              <a:rPr lang="en-US" sz="2600" err="1">
                <a:latin typeface="Times New Roman"/>
                <a:ea typeface="Open Sans"/>
                <a:cs typeface="Open Sans"/>
              </a:rPr>
              <a:t>objetivo</a:t>
            </a:r>
            <a:r>
              <a:rPr lang="en-US" sz="2600" dirty="0">
                <a:latin typeface="Times New Roman"/>
                <a:ea typeface="Open Sans"/>
                <a:cs typeface="Open Sans"/>
              </a:rPr>
              <a:t> de </a:t>
            </a:r>
            <a:r>
              <a:rPr lang="en-US" sz="2600" err="1">
                <a:latin typeface="Times New Roman"/>
                <a:ea typeface="Open Sans"/>
                <a:cs typeface="Open Sans"/>
              </a:rPr>
              <a:t>impedir</a:t>
            </a:r>
            <a:r>
              <a:rPr lang="en-US" sz="2600" dirty="0">
                <a:latin typeface="Times New Roman"/>
                <a:ea typeface="Open Sans"/>
                <a:cs typeface="Open Sans"/>
              </a:rPr>
              <a:t> </a:t>
            </a:r>
            <a:r>
              <a:rPr lang="en-US" sz="2600" err="1">
                <a:latin typeface="Times New Roman"/>
                <a:ea typeface="Open Sans"/>
                <a:cs typeface="Open Sans"/>
              </a:rPr>
              <a:t>demissões</a:t>
            </a:r>
            <a:r>
              <a:rPr lang="en-US" sz="2600" dirty="0">
                <a:latin typeface="Times New Roman"/>
                <a:ea typeface="Open Sans"/>
                <a:cs typeface="Open Sans"/>
              </a:rPr>
              <a:t>, </a:t>
            </a:r>
            <a:r>
              <a:rPr lang="en-US" sz="2600" err="1">
                <a:latin typeface="Times New Roman"/>
                <a:ea typeface="Open Sans"/>
                <a:cs typeface="Open Sans"/>
              </a:rPr>
              <a:t>brigar</a:t>
            </a:r>
            <a:r>
              <a:rPr lang="en-US" sz="2600" dirty="0">
                <a:latin typeface="Times New Roman"/>
                <a:ea typeface="Open Sans"/>
                <a:cs typeface="Open Sans"/>
              </a:rPr>
              <a:t> </a:t>
            </a:r>
            <a:r>
              <a:rPr lang="en-US" sz="2600" err="1">
                <a:latin typeface="Times New Roman"/>
                <a:ea typeface="Open Sans"/>
                <a:cs typeface="Open Sans"/>
              </a:rPr>
              <a:t>por</a:t>
            </a:r>
            <a:r>
              <a:rPr lang="en-US" sz="2600" dirty="0">
                <a:latin typeface="Times New Roman"/>
                <a:ea typeface="Open Sans"/>
                <a:cs typeface="Open Sans"/>
              </a:rPr>
              <a:t> </a:t>
            </a:r>
            <a:r>
              <a:rPr lang="en-US" sz="2600" err="1">
                <a:latin typeface="Times New Roman"/>
                <a:ea typeface="Open Sans"/>
                <a:cs typeface="Open Sans"/>
              </a:rPr>
              <a:t>melhores</a:t>
            </a:r>
            <a:r>
              <a:rPr lang="en-US" sz="2600" dirty="0">
                <a:latin typeface="Times New Roman"/>
                <a:ea typeface="Open Sans"/>
                <a:cs typeface="Open Sans"/>
              </a:rPr>
              <a:t> </a:t>
            </a:r>
            <a:r>
              <a:rPr lang="en-US" sz="2600" err="1">
                <a:latin typeface="Times New Roman"/>
                <a:ea typeface="Open Sans"/>
                <a:cs typeface="Open Sans"/>
              </a:rPr>
              <a:t>salários</a:t>
            </a:r>
            <a:r>
              <a:rPr lang="en-US" sz="2600" dirty="0">
                <a:latin typeface="Times New Roman"/>
                <a:ea typeface="Open Sans"/>
                <a:cs typeface="Open Sans"/>
              </a:rPr>
              <a:t> e </a:t>
            </a:r>
            <a:r>
              <a:rPr lang="en-US" sz="2600" err="1">
                <a:latin typeface="Times New Roman"/>
                <a:ea typeface="Open Sans"/>
                <a:cs typeface="Open Sans"/>
              </a:rPr>
              <a:t>condições</a:t>
            </a:r>
            <a:r>
              <a:rPr lang="en-US" sz="2600" dirty="0">
                <a:latin typeface="Times New Roman"/>
                <a:ea typeface="Open Sans"/>
                <a:cs typeface="Open Sans"/>
              </a:rPr>
              <a:t> de </a:t>
            </a:r>
            <a:r>
              <a:rPr lang="en-US" sz="2600" err="1">
                <a:latin typeface="Times New Roman"/>
                <a:ea typeface="Open Sans"/>
                <a:cs typeface="Open Sans"/>
              </a:rPr>
              <a:t>trabalho</a:t>
            </a:r>
            <a:r>
              <a:rPr lang="en-US" sz="2600" dirty="0">
                <a:latin typeface="Times New Roman"/>
                <a:ea typeface="Open Sans"/>
                <a:cs typeface="Open Sans"/>
              </a:rPr>
              <a:t> e o </a:t>
            </a:r>
            <a:r>
              <a:rPr lang="en-US" sz="2600" err="1">
                <a:latin typeface="Times New Roman"/>
                <a:ea typeface="Open Sans"/>
                <a:cs typeface="Open Sans"/>
              </a:rPr>
              <a:t>fim</a:t>
            </a:r>
            <a:r>
              <a:rPr lang="en-US" sz="2600" dirty="0">
                <a:latin typeface="Times New Roman"/>
                <a:ea typeface="Open Sans"/>
                <a:cs typeface="Open Sans"/>
              </a:rPr>
              <a:t> da </a:t>
            </a:r>
            <a:r>
              <a:rPr lang="en-US" sz="2600" err="1">
                <a:latin typeface="Times New Roman"/>
                <a:ea typeface="Open Sans"/>
                <a:cs typeface="Open Sans"/>
              </a:rPr>
              <a:t>repressão</a:t>
            </a:r>
            <a:r>
              <a:rPr lang="en-US" sz="2600" dirty="0">
                <a:latin typeface="Times New Roman"/>
                <a:ea typeface="Open Sans"/>
                <a:cs typeface="Open Sans"/>
              </a:rPr>
              <a:t> </a:t>
            </a:r>
            <a:r>
              <a:rPr lang="en-US" sz="2600" err="1">
                <a:latin typeface="Times New Roman"/>
                <a:ea typeface="Open Sans"/>
                <a:cs typeface="Open Sans"/>
              </a:rPr>
              <a:t>policial</a:t>
            </a:r>
            <a:r>
              <a:rPr lang="en-US" sz="2600" dirty="0">
                <a:latin typeface="Times New Roman"/>
                <a:ea typeface="Open Sans"/>
                <a:cs typeface="Open Sans"/>
              </a:rPr>
              <a:t> </a:t>
            </a:r>
            <a:r>
              <a:rPr lang="en-US" sz="2600" err="1">
                <a:latin typeface="Times New Roman"/>
                <a:ea typeface="Open Sans"/>
                <a:cs typeface="Open Sans"/>
              </a:rPr>
              <a:t>ao</a:t>
            </a:r>
            <a:r>
              <a:rPr lang="en-US" sz="2600" dirty="0">
                <a:latin typeface="Times New Roman"/>
                <a:ea typeface="Open Sans"/>
                <a:cs typeface="Open Sans"/>
              </a:rPr>
              <a:t> </a:t>
            </a:r>
            <a:r>
              <a:rPr lang="en-US" sz="2600" err="1">
                <a:latin typeface="Times New Roman"/>
                <a:ea typeface="Open Sans"/>
                <a:cs typeface="Open Sans"/>
              </a:rPr>
              <a:t>direito</a:t>
            </a:r>
            <a:r>
              <a:rPr lang="en-US" sz="2600" dirty="0">
                <a:latin typeface="Times New Roman"/>
                <a:ea typeface="Open Sans"/>
                <a:cs typeface="Open Sans"/>
              </a:rPr>
              <a:t> de </a:t>
            </a:r>
            <a:r>
              <a:rPr lang="en-US" sz="2600" err="1">
                <a:latin typeface="Times New Roman"/>
                <a:ea typeface="Open Sans"/>
                <a:cs typeface="Open Sans"/>
              </a:rPr>
              <a:t>greve</a:t>
            </a:r>
            <a:r>
              <a:rPr lang="en-US" sz="2600" dirty="0">
                <a:latin typeface="Times New Roman"/>
                <a:ea typeface="Open Sans"/>
                <a:cs typeface="Open Sans"/>
              </a:rPr>
              <a:t>.</a:t>
            </a:r>
            <a:endParaRPr lang="en-US" sz="2600">
              <a:latin typeface="Times New Roman"/>
              <a:cs typeface="Times New Roman"/>
            </a:endParaRPr>
          </a:p>
          <a:p>
            <a:pPr marL="285750" indent="-285750" algn="just">
              <a:buFont typeface="Arial"/>
              <a:buChar char="•"/>
            </a:pPr>
            <a:r>
              <a:rPr lang="en-US" sz="2600" b="1" err="1">
                <a:latin typeface="Times New Roman"/>
                <a:ea typeface="Open Sans"/>
                <a:cs typeface="Open Sans"/>
              </a:rPr>
              <a:t>Frente</a:t>
            </a:r>
            <a:r>
              <a:rPr lang="en-US" sz="2600" b="1" dirty="0">
                <a:latin typeface="Times New Roman"/>
                <a:ea typeface="Open Sans"/>
                <a:cs typeface="Open Sans"/>
              </a:rPr>
              <a:t> </a:t>
            </a:r>
            <a:r>
              <a:rPr lang="en-US" sz="2600" b="1" err="1">
                <a:latin typeface="Times New Roman"/>
                <a:ea typeface="Open Sans"/>
                <a:cs typeface="Open Sans"/>
              </a:rPr>
              <a:t>Ampla</a:t>
            </a:r>
            <a:r>
              <a:rPr lang="en-US" sz="2600" b="1" dirty="0">
                <a:latin typeface="Times New Roman"/>
                <a:ea typeface="Open Sans"/>
                <a:cs typeface="Open Sans"/>
              </a:rPr>
              <a:t>: </a:t>
            </a:r>
            <a:r>
              <a:rPr lang="en-US" sz="2600" err="1">
                <a:latin typeface="Times New Roman"/>
                <a:ea typeface="Open Sans"/>
                <a:cs typeface="Open Sans"/>
              </a:rPr>
              <a:t>políticos</a:t>
            </a:r>
            <a:r>
              <a:rPr lang="en-US" sz="2600" dirty="0">
                <a:latin typeface="Times New Roman"/>
                <a:ea typeface="Open Sans"/>
                <a:cs typeface="Open Sans"/>
              </a:rPr>
              <a:t> </a:t>
            </a:r>
            <a:r>
              <a:rPr lang="en-US" sz="2600" err="1">
                <a:latin typeface="Times New Roman"/>
                <a:ea typeface="Open Sans"/>
                <a:cs typeface="Open Sans"/>
              </a:rPr>
              <a:t>como</a:t>
            </a:r>
            <a:r>
              <a:rPr lang="en-US" sz="2600" dirty="0">
                <a:latin typeface="Times New Roman"/>
                <a:ea typeface="Open Sans"/>
                <a:cs typeface="Open Sans"/>
              </a:rPr>
              <a:t> Carlos Lacerda, </a:t>
            </a:r>
            <a:r>
              <a:rPr lang="en-US" sz="2600" err="1">
                <a:latin typeface="Times New Roman"/>
                <a:ea typeface="Open Sans"/>
                <a:cs typeface="Open Sans"/>
              </a:rPr>
              <a:t>Jk</a:t>
            </a:r>
            <a:r>
              <a:rPr lang="en-US" sz="2600" dirty="0">
                <a:latin typeface="Times New Roman"/>
                <a:ea typeface="Open Sans"/>
                <a:cs typeface="Open Sans"/>
              </a:rPr>
              <a:t>, </a:t>
            </a:r>
            <a:r>
              <a:rPr lang="en-US" sz="2600" err="1">
                <a:latin typeface="Times New Roman"/>
                <a:ea typeface="Open Sans"/>
                <a:cs typeface="Open Sans"/>
              </a:rPr>
              <a:t>Jânio</a:t>
            </a:r>
            <a:r>
              <a:rPr lang="en-US" sz="2600" dirty="0">
                <a:latin typeface="Times New Roman"/>
                <a:ea typeface="Open Sans"/>
                <a:cs typeface="Open Sans"/>
              </a:rPr>
              <a:t> Quadros entre outros </a:t>
            </a:r>
            <a:r>
              <a:rPr lang="en-US" sz="2600" err="1">
                <a:latin typeface="Times New Roman"/>
                <a:ea typeface="Open Sans"/>
                <a:cs typeface="Open Sans"/>
              </a:rPr>
              <a:t>tentaram</a:t>
            </a:r>
            <a:r>
              <a:rPr lang="en-US" sz="2600" dirty="0">
                <a:latin typeface="Times New Roman"/>
                <a:ea typeface="Open Sans"/>
                <a:cs typeface="Open Sans"/>
              </a:rPr>
              <a:t> </a:t>
            </a:r>
            <a:r>
              <a:rPr lang="en-US" sz="2600" err="1">
                <a:latin typeface="Times New Roman"/>
                <a:ea typeface="Open Sans"/>
                <a:cs typeface="Open Sans"/>
              </a:rPr>
              <a:t>fundar</a:t>
            </a:r>
            <a:r>
              <a:rPr lang="en-US" sz="2600" dirty="0">
                <a:latin typeface="Times New Roman"/>
                <a:ea typeface="Open Sans"/>
                <a:cs typeface="Open Sans"/>
              </a:rPr>
              <a:t> um novo </a:t>
            </a:r>
            <a:r>
              <a:rPr lang="en-US" sz="2600" err="1">
                <a:latin typeface="Times New Roman"/>
                <a:ea typeface="Open Sans"/>
                <a:cs typeface="Open Sans"/>
              </a:rPr>
              <a:t>partido</a:t>
            </a:r>
            <a:r>
              <a:rPr lang="en-US" sz="2600" dirty="0">
                <a:latin typeface="Times New Roman"/>
                <a:ea typeface="Open Sans"/>
                <a:cs typeface="Open Sans"/>
              </a:rPr>
              <a:t> para </a:t>
            </a:r>
            <a:r>
              <a:rPr lang="en-US" sz="2600" err="1">
                <a:latin typeface="Times New Roman"/>
                <a:ea typeface="Open Sans"/>
                <a:cs typeface="Open Sans"/>
              </a:rPr>
              <a:t>fazer</a:t>
            </a:r>
            <a:r>
              <a:rPr lang="en-US" sz="2600" dirty="0">
                <a:latin typeface="Times New Roman"/>
                <a:ea typeface="Open Sans"/>
                <a:cs typeface="Open Sans"/>
              </a:rPr>
              <a:t> de </a:t>
            </a:r>
            <a:r>
              <a:rPr lang="en-US" sz="2600" err="1">
                <a:latin typeface="Times New Roman"/>
                <a:ea typeface="Open Sans"/>
                <a:cs typeface="Open Sans"/>
              </a:rPr>
              <a:t>fato</a:t>
            </a:r>
            <a:r>
              <a:rPr lang="en-US" sz="2600" dirty="0">
                <a:latin typeface="Times New Roman"/>
                <a:ea typeface="Open Sans"/>
                <a:cs typeface="Open Sans"/>
              </a:rPr>
              <a:t> </a:t>
            </a:r>
            <a:r>
              <a:rPr lang="en-US" sz="2600" err="1">
                <a:latin typeface="Times New Roman"/>
                <a:ea typeface="Open Sans"/>
                <a:cs typeface="Open Sans"/>
              </a:rPr>
              <a:t>oposição</a:t>
            </a:r>
            <a:r>
              <a:rPr lang="en-US" sz="2600" dirty="0">
                <a:latin typeface="Times New Roman"/>
                <a:ea typeface="Open Sans"/>
                <a:cs typeface="Open Sans"/>
              </a:rPr>
              <a:t> da </a:t>
            </a:r>
            <a:r>
              <a:rPr lang="en-US" sz="2600" err="1">
                <a:latin typeface="Times New Roman"/>
                <a:ea typeface="Open Sans"/>
                <a:cs typeface="Open Sans"/>
              </a:rPr>
              <a:t>Ditadura</a:t>
            </a:r>
            <a:r>
              <a:rPr lang="en-US" sz="2600" dirty="0">
                <a:latin typeface="Times New Roman"/>
                <a:ea typeface="Open Sans"/>
                <a:cs typeface="Open Sans"/>
              </a:rPr>
              <a:t> e </a:t>
            </a:r>
            <a:r>
              <a:rPr lang="en-US" sz="2600" err="1">
                <a:latin typeface="Times New Roman"/>
                <a:ea typeface="Open Sans"/>
                <a:cs typeface="Open Sans"/>
              </a:rPr>
              <a:t>pedir</a:t>
            </a:r>
            <a:r>
              <a:rPr lang="en-US" sz="2600" dirty="0">
                <a:latin typeface="Times New Roman"/>
                <a:ea typeface="Open Sans"/>
                <a:cs typeface="Open Sans"/>
              </a:rPr>
              <a:t> o </a:t>
            </a:r>
            <a:r>
              <a:rPr lang="en-US" sz="2600" err="1">
                <a:latin typeface="Times New Roman"/>
                <a:ea typeface="Open Sans"/>
                <a:cs typeface="Open Sans"/>
              </a:rPr>
              <a:t>retorno</a:t>
            </a:r>
            <a:r>
              <a:rPr lang="en-US" sz="2600" dirty="0">
                <a:latin typeface="Times New Roman"/>
                <a:ea typeface="Open Sans"/>
                <a:cs typeface="Open Sans"/>
              </a:rPr>
              <a:t> do </a:t>
            </a:r>
            <a:r>
              <a:rPr lang="en-US" sz="2600" err="1">
                <a:latin typeface="Times New Roman"/>
                <a:ea typeface="Open Sans"/>
                <a:cs typeface="Open Sans"/>
              </a:rPr>
              <a:t>poder</a:t>
            </a:r>
            <a:r>
              <a:rPr lang="en-US" sz="2600" dirty="0">
                <a:latin typeface="Times New Roman"/>
                <a:ea typeface="Open Sans"/>
                <a:cs typeface="Open Sans"/>
              </a:rPr>
              <a:t> </a:t>
            </a:r>
            <a:r>
              <a:rPr lang="en-US" sz="2600" err="1">
                <a:latin typeface="Times New Roman"/>
                <a:ea typeface="Open Sans"/>
                <a:cs typeface="Open Sans"/>
              </a:rPr>
              <a:t>aos</a:t>
            </a:r>
            <a:r>
              <a:rPr lang="en-US" sz="2600" dirty="0">
                <a:latin typeface="Times New Roman"/>
                <a:ea typeface="Open Sans"/>
                <a:cs typeface="Open Sans"/>
              </a:rPr>
              <a:t> </a:t>
            </a:r>
            <a:r>
              <a:rPr lang="en-US" sz="2600" err="1">
                <a:latin typeface="Times New Roman"/>
                <a:ea typeface="Open Sans"/>
                <a:cs typeface="Open Sans"/>
              </a:rPr>
              <a:t>civis</a:t>
            </a:r>
            <a:r>
              <a:rPr lang="en-US" sz="2600" dirty="0">
                <a:latin typeface="Times New Roman"/>
                <a:ea typeface="Open Sans"/>
                <a:cs typeface="Open Sans"/>
              </a:rPr>
              <a:t>.    </a:t>
            </a:r>
            <a:endParaRPr lang="en-US" sz="2600">
              <a:latin typeface="Times New Roman"/>
              <a:cs typeface="Times New Roman"/>
            </a:endParaRPr>
          </a:p>
          <a:p>
            <a:pPr algn="ctr"/>
            <a:endParaRPr lang="en-US" sz="2800" b="1" dirty="0">
              <a:latin typeface="Times New Roman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982472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Foto em preto e branco de grupo de pessoas posando para foto&#10;&#10;O conteúdo gerado por IA pode estar incorreto.">
            <a:extLst>
              <a:ext uri="{FF2B5EF4-FFF2-40B4-BE49-F238E27FC236}">
                <a16:creationId xmlns:a16="http://schemas.microsoft.com/office/drawing/2014/main" id="{58F60602-C7C3-0561-DAC6-CDE814B4D7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926" y="1102622"/>
            <a:ext cx="4979365" cy="2631799"/>
          </a:xfrm>
          <a:prstGeom prst="rect">
            <a:avLst/>
          </a:prstGeom>
        </p:spPr>
      </p:pic>
      <p:pic>
        <p:nvPicPr>
          <p:cNvPr id="3" name="Imagem 2" descr="SÃ© 1968">
            <a:extLst>
              <a:ext uri="{FF2B5EF4-FFF2-40B4-BE49-F238E27FC236}">
                <a16:creationId xmlns:a16="http://schemas.microsoft.com/office/drawing/2014/main" id="{A955D442-24DA-3865-1896-75FAD829B8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888" y="3960329"/>
            <a:ext cx="4963352" cy="2647950"/>
          </a:xfrm>
          <a:prstGeom prst="rect">
            <a:avLst/>
          </a:prstGeom>
        </p:spPr>
      </p:pic>
      <p:pic>
        <p:nvPicPr>
          <p:cNvPr id="4" name="Imagem 3" descr="Related image">
            <a:extLst>
              <a:ext uri="{FF2B5EF4-FFF2-40B4-BE49-F238E27FC236}">
                <a16:creationId xmlns:a16="http://schemas.microsoft.com/office/drawing/2014/main" id="{FFEDC50A-118B-452E-1ADF-3F875B622C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5041" y="1104140"/>
            <a:ext cx="4725918" cy="2628762"/>
          </a:xfrm>
          <a:prstGeom prst="rect">
            <a:avLst/>
          </a:prstGeom>
        </p:spPr>
      </p:pic>
      <p:pic>
        <p:nvPicPr>
          <p:cNvPr id="5" name="Imagem 4" descr="Resultado de imagem para passeata dos cem mil">
            <a:extLst>
              <a:ext uri="{FF2B5EF4-FFF2-40B4-BE49-F238E27FC236}">
                <a16:creationId xmlns:a16="http://schemas.microsoft.com/office/drawing/2014/main" id="{85F80320-B688-076B-7EF9-31EDFEE346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0258" y="3963297"/>
            <a:ext cx="4670701" cy="2642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1140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2AA1F0-299D-E901-BD98-058D33244D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10A1C554-A472-3219-2334-9B54AE531B59}"/>
              </a:ext>
            </a:extLst>
          </p:cNvPr>
          <p:cNvSpPr txBox="1"/>
          <p:nvPr/>
        </p:nvSpPr>
        <p:spPr>
          <a:xfrm>
            <a:off x="-10542" y="835325"/>
            <a:ext cx="12186726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6000" b="1" dirty="0">
                <a:latin typeface="Times New Roman"/>
                <a:ea typeface="+mn-lt"/>
                <a:cs typeface="+mn-lt"/>
              </a:rPr>
              <a:t>Passeatas estudantis e greve: 1968</a:t>
            </a:r>
            <a:endParaRPr lang="pt-BR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B81B6B-BB83-C3DF-3326-3EA3255D4F01}"/>
              </a:ext>
            </a:extLst>
          </p:cNvPr>
          <p:cNvSpPr txBox="1"/>
          <p:nvPr/>
        </p:nvSpPr>
        <p:spPr>
          <a:xfrm>
            <a:off x="324929" y="1992703"/>
            <a:ext cx="11235580" cy="510909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600" dirty="0">
                <a:latin typeface="Times New Roman"/>
                <a:ea typeface="Open Sans"/>
                <a:cs typeface="Open Sans"/>
              </a:rPr>
              <a:t>“Morre um </a:t>
            </a:r>
            <a:r>
              <a:rPr lang="en-US" sz="2600" err="1">
                <a:latin typeface="Times New Roman"/>
                <a:ea typeface="Open Sans"/>
                <a:cs typeface="Open Sans"/>
              </a:rPr>
              <a:t>menino</a:t>
            </a:r>
            <a:r>
              <a:rPr lang="en-US" sz="2600" dirty="0">
                <a:latin typeface="Times New Roman"/>
                <a:ea typeface="Open Sans"/>
                <a:cs typeface="Open Sans"/>
              </a:rPr>
              <a:t>, </a:t>
            </a:r>
            <a:r>
              <a:rPr lang="en-US" sz="2600" err="1">
                <a:latin typeface="Times New Roman"/>
                <a:ea typeface="Open Sans"/>
                <a:cs typeface="Open Sans"/>
              </a:rPr>
              <a:t>poderia</a:t>
            </a:r>
            <a:r>
              <a:rPr lang="en-US" sz="2600" dirty="0">
                <a:latin typeface="Times New Roman"/>
                <a:ea typeface="Open Sans"/>
                <a:cs typeface="Open Sans"/>
              </a:rPr>
              <a:t> ser </a:t>
            </a:r>
            <a:r>
              <a:rPr lang="en-US" sz="2600" err="1">
                <a:latin typeface="Times New Roman"/>
                <a:ea typeface="Open Sans"/>
                <a:cs typeface="Open Sans"/>
              </a:rPr>
              <a:t>seu</a:t>
            </a:r>
            <a:r>
              <a:rPr lang="en-US" sz="2600" dirty="0">
                <a:latin typeface="Times New Roman"/>
                <a:ea typeface="Open Sans"/>
                <a:cs typeface="Open Sans"/>
              </a:rPr>
              <a:t> </a:t>
            </a:r>
            <a:r>
              <a:rPr lang="en-US" sz="2600" err="1">
                <a:latin typeface="Times New Roman"/>
                <a:ea typeface="Open Sans"/>
                <a:cs typeface="Open Sans"/>
              </a:rPr>
              <a:t>filho</a:t>
            </a:r>
            <a:r>
              <a:rPr lang="en-US" sz="2600" dirty="0">
                <a:latin typeface="Times New Roman"/>
                <a:ea typeface="Open Sans"/>
                <a:cs typeface="Open Sans"/>
              </a:rPr>
              <a:t>”: Morte do </a:t>
            </a:r>
            <a:r>
              <a:rPr lang="en-US" sz="2600" err="1">
                <a:latin typeface="Times New Roman"/>
                <a:ea typeface="Open Sans"/>
                <a:cs typeface="Open Sans"/>
              </a:rPr>
              <a:t>secundarista</a:t>
            </a:r>
            <a:r>
              <a:rPr lang="en-US" sz="2600" dirty="0">
                <a:latin typeface="Times New Roman"/>
                <a:ea typeface="Open Sans"/>
                <a:cs typeface="Open Sans"/>
              </a:rPr>
              <a:t> Edson Luís, 17 </a:t>
            </a:r>
            <a:r>
              <a:rPr lang="en-US" sz="2600" err="1">
                <a:latin typeface="Times New Roman"/>
                <a:ea typeface="Open Sans"/>
                <a:cs typeface="Open Sans"/>
              </a:rPr>
              <a:t>anos</a:t>
            </a:r>
            <a:r>
              <a:rPr lang="en-US" sz="2600" dirty="0">
                <a:latin typeface="Times New Roman"/>
                <a:ea typeface="Open Sans"/>
                <a:cs typeface="Open Sans"/>
              </a:rPr>
              <a:t>, no Restaurante </a:t>
            </a:r>
            <a:r>
              <a:rPr lang="en-US" sz="2600" err="1">
                <a:latin typeface="Times New Roman"/>
                <a:ea typeface="Open Sans"/>
                <a:cs typeface="Open Sans"/>
              </a:rPr>
              <a:t>Calabouço</a:t>
            </a:r>
            <a:r>
              <a:rPr lang="en-US" sz="2600" dirty="0">
                <a:latin typeface="Times New Roman"/>
                <a:ea typeface="Open Sans"/>
                <a:cs typeface="Open Sans"/>
              </a:rPr>
              <a:t>. (</a:t>
            </a:r>
            <a:r>
              <a:rPr lang="en-US" sz="2600" err="1">
                <a:latin typeface="Times New Roman"/>
                <a:ea typeface="Open Sans"/>
                <a:cs typeface="Open Sans"/>
              </a:rPr>
              <a:t>Março</a:t>
            </a:r>
            <a:r>
              <a:rPr lang="en-US" sz="2600" dirty="0">
                <a:latin typeface="Times New Roman"/>
                <a:ea typeface="Open Sans"/>
                <a:cs typeface="Open Sans"/>
              </a:rPr>
              <a:t>) </a:t>
            </a:r>
            <a:r>
              <a:rPr lang="en-US" sz="2600" dirty="0">
                <a:solidFill>
                  <a:srgbClr val="57BB8A"/>
                </a:solidFill>
                <a:latin typeface="Times New Roman"/>
                <a:ea typeface="Open Sans"/>
                <a:cs typeface="Open Sans"/>
                <a:hlinkClick r:id="rId2"/>
              </a:rPr>
              <a:t>http://memorialdademocracia.com.br/card/mataram-um-estudante-podia-ser-seu-filho</a:t>
            </a:r>
            <a:endParaRPr lang="pt-BR" sz="2600">
              <a:latin typeface="Times New Roman"/>
              <a:cs typeface="Times New Roman"/>
            </a:endParaRPr>
          </a:p>
          <a:p>
            <a:r>
              <a:rPr lang="en-US" sz="2600" dirty="0">
                <a:latin typeface="Times New Roman"/>
                <a:ea typeface="Open Sans"/>
                <a:cs typeface="Open Sans"/>
              </a:rPr>
              <a:t>“Sexta </a:t>
            </a:r>
            <a:r>
              <a:rPr lang="en-US" sz="2600" err="1">
                <a:latin typeface="Times New Roman"/>
                <a:ea typeface="Open Sans"/>
                <a:cs typeface="Open Sans"/>
              </a:rPr>
              <a:t>feira</a:t>
            </a:r>
            <a:r>
              <a:rPr lang="en-US" sz="2600" dirty="0">
                <a:latin typeface="Times New Roman"/>
                <a:ea typeface="Open Sans"/>
                <a:cs typeface="Open Sans"/>
              </a:rPr>
              <a:t> </a:t>
            </a:r>
            <a:r>
              <a:rPr lang="en-US" sz="2600" err="1">
                <a:latin typeface="Times New Roman"/>
                <a:ea typeface="Open Sans"/>
                <a:cs typeface="Open Sans"/>
              </a:rPr>
              <a:t>sangrenta</a:t>
            </a:r>
            <a:r>
              <a:rPr lang="en-US" sz="2600" dirty="0">
                <a:latin typeface="Times New Roman"/>
                <a:ea typeface="Open Sans"/>
                <a:cs typeface="Open Sans"/>
              </a:rPr>
              <a:t>”. </a:t>
            </a:r>
            <a:r>
              <a:rPr lang="en-US" sz="2600" dirty="0">
                <a:solidFill>
                  <a:srgbClr val="57BB8A"/>
                </a:solidFill>
                <a:latin typeface="Times New Roman"/>
                <a:ea typeface="Open Sans"/>
                <a:cs typeface="Open Sans"/>
                <a:hlinkClick r:id="rId3"/>
              </a:rPr>
              <a:t>http://memorialdademocracia.com.br/card/sexta-feira-sangrenta-28-mortos-nas-ruas</a:t>
            </a:r>
            <a:r>
              <a:rPr lang="en-US" sz="2600" dirty="0">
                <a:latin typeface="Times New Roman"/>
                <a:ea typeface="Open Sans"/>
                <a:cs typeface="Open Sans"/>
              </a:rPr>
              <a:t> (Junho)</a:t>
            </a:r>
            <a:endParaRPr lang="en-US" sz="2600">
              <a:latin typeface="Times New Roman"/>
              <a:cs typeface="Times New Roman"/>
            </a:endParaRPr>
          </a:p>
          <a:p>
            <a:r>
              <a:rPr lang="en-US" sz="2600" dirty="0">
                <a:latin typeface="Times New Roman"/>
                <a:ea typeface="Open Sans"/>
                <a:cs typeface="Open Sans"/>
              </a:rPr>
              <a:t>“</a:t>
            </a:r>
            <a:r>
              <a:rPr lang="en-US" sz="2600" err="1">
                <a:latin typeface="Times New Roman"/>
                <a:ea typeface="Open Sans"/>
                <a:cs typeface="Open Sans"/>
              </a:rPr>
              <a:t>Passeata</a:t>
            </a:r>
            <a:r>
              <a:rPr lang="en-US" sz="2600" dirty="0">
                <a:latin typeface="Times New Roman"/>
                <a:ea typeface="Open Sans"/>
                <a:cs typeface="Open Sans"/>
              </a:rPr>
              <a:t> dos Cem mil” </a:t>
            </a:r>
            <a:r>
              <a:rPr lang="en-US" sz="2600" dirty="0">
                <a:solidFill>
                  <a:srgbClr val="57BB8A"/>
                </a:solidFill>
                <a:latin typeface="Times New Roman"/>
                <a:ea typeface="Open Sans"/>
                <a:cs typeface="Open Sans"/>
                <a:hlinkClick r:id="rId4"/>
              </a:rPr>
              <a:t>http://memorialdademocracia.com.br/card/passeata-dos-cem-mil-afronta-a-ditadura</a:t>
            </a:r>
            <a:r>
              <a:rPr lang="en-US" sz="2600" dirty="0">
                <a:latin typeface="Times New Roman"/>
                <a:ea typeface="Open Sans"/>
                <a:cs typeface="Open Sans"/>
              </a:rPr>
              <a:t> </a:t>
            </a:r>
            <a:endParaRPr lang="en-US" sz="2600">
              <a:latin typeface="Times New Roman"/>
              <a:cs typeface="Times New Roman"/>
            </a:endParaRPr>
          </a:p>
          <a:p>
            <a:r>
              <a:rPr lang="en-US" sz="2600" dirty="0">
                <a:solidFill>
                  <a:srgbClr val="57BB8A"/>
                </a:solidFill>
                <a:latin typeface="Times New Roman"/>
                <a:ea typeface="Open Sans"/>
                <a:cs typeface="Open Sans"/>
                <a:hlinkClick r:id="rId5"/>
              </a:rPr>
              <a:t>http://memorialdademocracia.com.br/card/exercito-reprime-a-greve-de-osasco</a:t>
            </a:r>
            <a:r>
              <a:rPr lang="en-US" sz="2600" dirty="0">
                <a:latin typeface="Times New Roman"/>
                <a:ea typeface="Open Sans"/>
                <a:cs typeface="Open Sans"/>
              </a:rPr>
              <a:t> (</a:t>
            </a:r>
            <a:r>
              <a:rPr lang="en-US" sz="2600" err="1">
                <a:latin typeface="Times New Roman"/>
                <a:ea typeface="Open Sans"/>
                <a:cs typeface="Open Sans"/>
              </a:rPr>
              <a:t>greve</a:t>
            </a:r>
            <a:r>
              <a:rPr lang="en-US" sz="2600" dirty="0">
                <a:latin typeface="Times New Roman"/>
                <a:ea typeface="Open Sans"/>
                <a:cs typeface="Open Sans"/>
              </a:rPr>
              <a:t> de Osasco) </a:t>
            </a:r>
            <a:endParaRPr lang="en-US" sz="2600">
              <a:latin typeface="Times New Roman"/>
              <a:cs typeface="Times New Roman"/>
            </a:endParaRPr>
          </a:p>
          <a:p>
            <a:br>
              <a:rPr lang="en-US" dirty="0"/>
            </a:br>
            <a:endParaRPr lang="en-US" dirty="0"/>
          </a:p>
          <a:p>
            <a:pPr marL="457200" indent="-457200">
              <a:buFont typeface="Calibri"/>
              <a:buChar char="-"/>
            </a:pPr>
            <a:endParaRPr lang="en-US" sz="3000" dirty="0">
              <a:latin typeface="Times New Roman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717926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DEA342-CCED-A9A2-FFC6-9D9F6B0D91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BAA84897-03A7-21BF-44E4-AC21861AD371}"/>
              </a:ext>
            </a:extLst>
          </p:cNvPr>
          <p:cNvSpPr txBox="1"/>
          <p:nvPr/>
        </p:nvSpPr>
        <p:spPr>
          <a:xfrm>
            <a:off x="3835" y="792192"/>
            <a:ext cx="12186726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5400" b="1" dirty="0">
                <a:latin typeface="Times New Roman"/>
                <a:ea typeface="+mn-lt"/>
                <a:cs typeface="+mn-lt"/>
              </a:rPr>
              <a:t>O Golpe dentro do golpe</a:t>
            </a:r>
            <a:endParaRPr lang="pt-BR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A8D42A3-791A-02B7-FB0B-7827581D0B71}"/>
              </a:ext>
            </a:extLst>
          </p:cNvPr>
          <p:cNvSpPr txBox="1"/>
          <p:nvPr/>
        </p:nvSpPr>
        <p:spPr>
          <a:xfrm>
            <a:off x="151359" y="2176899"/>
            <a:ext cx="6458390" cy="467820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600" b="1" dirty="0">
                <a:latin typeface="Times New Roman"/>
                <a:ea typeface="Open Sans"/>
                <a:cs typeface="Open Sans"/>
              </a:rPr>
              <a:t>AI-05: </a:t>
            </a:r>
            <a:r>
              <a:rPr lang="en-US" sz="2600" err="1">
                <a:latin typeface="Times New Roman"/>
                <a:ea typeface="Open Sans"/>
                <a:cs typeface="Open Sans"/>
              </a:rPr>
              <a:t>Instalação</a:t>
            </a:r>
            <a:r>
              <a:rPr lang="en-US" sz="2600" dirty="0">
                <a:latin typeface="Times New Roman"/>
                <a:ea typeface="Open Sans"/>
                <a:cs typeface="Open Sans"/>
              </a:rPr>
              <a:t> do “Terror de Estado” e </a:t>
            </a:r>
            <a:r>
              <a:rPr lang="en-US" sz="2600" err="1">
                <a:latin typeface="Times New Roman"/>
                <a:ea typeface="Open Sans"/>
                <a:cs typeface="Open Sans"/>
              </a:rPr>
              <a:t>fechamento</a:t>
            </a:r>
            <a:r>
              <a:rPr lang="en-US" sz="2600" dirty="0">
                <a:latin typeface="Times New Roman"/>
                <a:ea typeface="Open Sans"/>
                <a:cs typeface="Open Sans"/>
              </a:rPr>
              <a:t> do </a:t>
            </a:r>
            <a:r>
              <a:rPr lang="en-US" sz="2600" err="1">
                <a:latin typeface="Times New Roman"/>
                <a:ea typeface="Open Sans"/>
                <a:cs typeface="Open Sans"/>
              </a:rPr>
              <a:t>Congresso</a:t>
            </a:r>
            <a:r>
              <a:rPr lang="en-US" sz="2600" dirty="0">
                <a:latin typeface="Times New Roman"/>
                <a:ea typeface="Open Sans"/>
                <a:cs typeface="Open Sans"/>
              </a:rPr>
              <a:t> Nacional. Todo </a:t>
            </a:r>
            <a:r>
              <a:rPr lang="en-US" sz="2600" err="1">
                <a:latin typeface="Times New Roman"/>
                <a:ea typeface="Open Sans"/>
                <a:cs typeface="Open Sans"/>
              </a:rPr>
              <a:t>tipo</a:t>
            </a:r>
            <a:r>
              <a:rPr lang="en-US" sz="2600" dirty="0">
                <a:latin typeface="Times New Roman"/>
                <a:ea typeface="Open Sans"/>
                <a:cs typeface="Open Sans"/>
              </a:rPr>
              <a:t> de </a:t>
            </a:r>
            <a:r>
              <a:rPr lang="en-US" sz="2600" err="1">
                <a:latin typeface="Times New Roman"/>
                <a:ea typeface="Open Sans"/>
                <a:cs typeface="Open Sans"/>
              </a:rPr>
              <a:t>método</a:t>
            </a:r>
            <a:r>
              <a:rPr lang="en-US" sz="2600" dirty="0">
                <a:latin typeface="Times New Roman"/>
                <a:ea typeface="Open Sans"/>
                <a:cs typeface="Open Sans"/>
              </a:rPr>
              <a:t> de </a:t>
            </a:r>
            <a:r>
              <a:rPr lang="en-US" sz="2600" err="1">
                <a:latin typeface="Times New Roman"/>
                <a:ea typeface="Open Sans"/>
                <a:cs typeface="Open Sans"/>
              </a:rPr>
              <a:t>controle</a:t>
            </a:r>
            <a:r>
              <a:rPr lang="en-US" sz="2600" dirty="0">
                <a:latin typeface="Times New Roman"/>
                <a:ea typeface="Open Sans"/>
                <a:cs typeface="Open Sans"/>
              </a:rPr>
              <a:t> social é </a:t>
            </a:r>
            <a:r>
              <a:rPr lang="en-US" sz="2600" err="1">
                <a:latin typeface="Times New Roman"/>
                <a:ea typeface="Open Sans"/>
                <a:cs typeface="Open Sans"/>
              </a:rPr>
              <a:t>instalado</a:t>
            </a:r>
            <a:r>
              <a:rPr lang="en-US" sz="2600" dirty="0">
                <a:latin typeface="Times New Roman"/>
                <a:ea typeface="Open Sans"/>
                <a:cs typeface="Open Sans"/>
              </a:rPr>
              <a:t> com </a:t>
            </a:r>
            <a:r>
              <a:rPr lang="en-US" sz="2600" err="1">
                <a:latin typeface="Times New Roman"/>
                <a:ea typeface="Open Sans"/>
                <a:cs typeface="Open Sans"/>
              </a:rPr>
              <a:t>objetivo</a:t>
            </a:r>
            <a:r>
              <a:rPr lang="en-US" sz="2600" dirty="0">
                <a:latin typeface="Times New Roman"/>
                <a:ea typeface="Open Sans"/>
                <a:cs typeface="Open Sans"/>
              </a:rPr>
              <a:t> de </a:t>
            </a:r>
            <a:r>
              <a:rPr lang="en-US" sz="2600" err="1">
                <a:latin typeface="Times New Roman"/>
                <a:ea typeface="Open Sans"/>
                <a:cs typeface="Open Sans"/>
              </a:rPr>
              <a:t>reprimir</a:t>
            </a:r>
            <a:r>
              <a:rPr lang="en-US" sz="2600" dirty="0">
                <a:latin typeface="Times New Roman"/>
                <a:ea typeface="Open Sans"/>
                <a:cs typeface="Open Sans"/>
              </a:rPr>
              <a:t> </a:t>
            </a:r>
            <a:r>
              <a:rPr lang="en-US" sz="2600" err="1">
                <a:latin typeface="Times New Roman"/>
                <a:ea typeface="Open Sans"/>
                <a:cs typeface="Open Sans"/>
              </a:rPr>
              <a:t>oposicionistas</a:t>
            </a:r>
            <a:r>
              <a:rPr lang="en-US" sz="2600" dirty="0">
                <a:latin typeface="Times New Roman"/>
                <a:ea typeface="Open Sans"/>
                <a:cs typeface="Open Sans"/>
              </a:rPr>
              <a:t>. O Habeas Corpus </a:t>
            </a:r>
            <a:r>
              <a:rPr lang="en-US" sz="2600" err="1">
                <a:latin typeface="Times New Roman"/>
                <a:ea typeface="Open Sans"/>
                <a:cs typeface="Open Sans"/>
              </a:rPr>
              <a:t>deixa</a:t>
            </a:r>
            <a:r>
              <a:rPr lang="en-US" sz="2600" dirty="0">
                <a:latin typeface="Times New Roman"/>
                <a:ea typeface="Open Sans"/>
                <a:cs typeface="Open Sans"/>
              </a:rPr>
              <a:t> de </a:t>
            </a:r>
            <a:r>
              <a:rPr lang="en-US" sz="2600" err="1">
                <a:latin typeface="Times New Roman"/>
                <a:ea typeface="Open Sans"/>
                <a:cs typeface="Open Sans"/>
              </a:rPr>
              <a:t>existir</a:t>
            </a:r>
            <a:r>
              <a:rPr lang="en-US" sz="2600" dirty="0">
                <a:latin typeface="Times New Roman"/>
                <a:ea typeface="Open Sans"/>
                <a:cs typeface="Open Sans"/>
              </a:rPr>
              <a:t>, </a:t>
            </a:r>
            <a:r>
              <a:rPr lang="en-US" sz="2600" err="1">
                <a:latin typeface="Times New Roman"/>
                <a:ea typeface="Open Sans"/>
                <a:cs typeface="Open Sans"/>
              </a:rPr>
              <a:t>assim</a:t>
            </a:r>
            <a:r>
              <a:rPr lang="en-US" sz="2600" dirty="0">
                <a:latin typeface="Times New Roman"/>
                <a:ea typeface="Open Sans"/>
                <a:cs typeface="Open Sans"/>
              </a:rPr>
              <a:t> </a:t>
            </a:r>
            <a:r>
              <a:rPr lang="en-US" sz="2600" err="1">
                <a:latin typeface="Times New Roman"/>
                <a:ea typeface="Open Sans"/>
                <a:cs typeface="Open Sans"/>
              </a:rPr>
              <a:t>como</a:t>
            </a:r>
            <a:r>
              <a:rPr lang="en-US" sz="2600" dirty="0">
                <a:latin typeface="Times New Roman"/>
                <a:ea typeface="Open Sans"/>
                <a:cs typeface="Open Sans"/>
              </a:rPr>
              <a:t> a </a:t>
            </a:r>
            <a:r>
              <a:rPr lang="en-US" sz="2600" err="1">
                <a:latin typeface="Times New Roman"/>
                <a:ea typeface="Open Sans"/>
                <a:cs typeface="Open Sans"/>
              </a:rPr>
              <a:t>presunção</a:t>
            </a:r>
            <a:r>
              <a:rPr lang="en-US" sz="2600" dirty="0">
                <a:latin typeface="Times New Roman"/>
                <a:ea typeface="Open Sans"/>
                <a:cs typeface="Open Sans"/>
              </a:rPr>
              <a:t> de </a:t>
            </a:r>
            <a:r>
              <a:rPr lang="en-US" sz="2600" err="1">
                <a:latin typeface="Times New Roman"/>
                <a:ea typeface="Open Sans"/>
                <a:cs typeface="Open Sans"/>
              </a:rPr>
              <a:t>inocência</a:t>
            </a:r>
            <a:r>
              <a:rPr lang="en-US" sz="2600" dirty="0">
                <a:latin typeface="Times New Roman"/>
                <a:ea typeface="Open Sans"/>
                <a:cs typeface="Open Sans"/>
              </a:rPr>
              <a:t>. São </a:t>
            </a:r>
            <a:r>
              <a:rPr lang="en-US" sz="2600" err="1">
                <a:latin typeface="Times New Roman"/>
                <a:ea typeface="Open Sans"/>
                <a:cs typeface="Open Sans"/>
              </a:rPr>
              <a:t>criados</a:t>
            </a:r>
            <a:r>
              <a:rPr lang="en-US" sz="2600" dirty="0">
                <a:latin typeface="Times New Roman"/>
                <a:ea typeface="Open Sans"/>
                <a:cs typeface="Open Sans"/>
              </a:rPr>
              <a:t> </a:t>
            </a:r>
            <a:r>
              <a:rPr lang="en-US" sz="2600" err="1">
                <a:latin typeface="Times New Roman"/>
                <a:ea typeface="Open Sans"/>
                <a:cs typeface="Open Sans"/>
              </a:rPr>
              <a:t>órgãos</a:t>
            </a:r>
            <a:r>
              <a:rPr lang="en-US" sz="2600" dirty="0">
                <a:latin typeface="Times New Roman"/>
                <a:ea typeface="Open Sans"/>
                <a:cs typeface="Open Sans"/>
              </a:rPr>
              <a:t> </a:t>
            </a:r>
            <a:r>
              <a:rPr lang="en-US" sz="2600" b="1" err="1">
                <a:latin typeface="Times New Roman"/>
                <a:ea typeface="Open Sans"/>
                <a:cs typeface="Open Sans"/>
              </a:rPr>
              <a:t>estritamente</a:t>
            </a:r>
            <a:r>
              <a:rPr lang="en-US" sz="2600" b="1" dirty="0">
                <a:latin typeface="Times New Roman"/>
                <a:ea typeface="Open Sans"/>
                <a:cs typeface="Open Sans"/>
              </a:rPr>
              <a:t> </a:t>
            </a:r>
            <a:r>
              <a:rPr lang="en-US" sz="2600" b="1" err="1">
                <a:latin typeface="Times New Roman"/>
                <a:ea typeface="Open Sans"/>
                <a:cs typeface="Open Sans"/>
              </a:rPr>
              <a:t>repressivos</a:t>
            </a:r>
            <a:r>
              <a:rPr lang="en-US" sz="2600" b="1" dirty="0">
                <a:latin typeface="Times New Roman"/>
                <a:ea typeface="Open Sans"/>
                <a:cs typeface="Open Sans"/>
              </a:rPr>
              <a:t> </a:t>
            </a:r>
            <a:r>
              <a:rPr lang="en-US" sz="2600" dirty="0">
                <a:latin typeface="Times New Roman"/>
                <a:ea typeface="Open Sans"/>
                <a:cs typeface="Open Sans"/>
              </a:rPr>
              <a:t>(DOI – CODI) com base no </a:t>
            </a:r>
            <a:r>
              <a:rPr lang="en-US" sz="2600" err="1">
                <a:latin typeface="Times New Roman"/>
                <a:ea typeface="Open Sans"/>
                <a:cs typeface="Open Sans"/>
              </a:rPr>
              <a:t>tripé</a:t>
            </a:r>
            <a:r>
              <a:rPr lang="en-US" sz="2600" dirty="0">
                <a:latin typeface="Times New Roman"/>
                <a:ea typeface="Open Sans"/>
                <a:cs typeface="Open Sans"/>
              </a:rPr>
              <a:t>: </a:t>
            </a:r>
            <a:r>
              <a:rPr lang="en-US" sz="2600" b="1" err="1">
                <a:latin typeface="Times New Roman"/>
                <a:ea typeface="Open Sans"/>
                <a:cs typeface="Open Sans"/>
              </a:rPr>
              <a:t>censura</a:t>
            </a:r>
            <a:r>
              <a:rPr lang="en-US" sz="2600" dirty="0">
                <a:latin typeface="Times New Roman"/>
                <a:ea typeface="Open Sans"/>
                <a:cs typeface="Open Sans"/>
              </a:rPr>
              <a:t>, </a:t>
            </a:r>
            <a:r>
              <a:rPr lang="en-US" sz="2600" b="1" err="1">
                <a:latin typeface="Times New Roman"/>
                <a:ea typeface="Open Sans"/>
                <a:cs typeface="Open Sans"/>
              </a:rPr>
              <a:t>vigilância</a:t>
            </a:r>
            <a:r>
              <a:rPr lang="en-US" sz="2600" b="1" dirty="0">
                <a:latin typeface="Times New Roman"/>
                <a:ea typeface="Open Sans"/>
                <a:cs typeface="Open Sans"/>
              </a:rPr>
              <a:t> </a:t>
            </a:r>
            <a:r>
              <a:rPr lang="en-US" sz="2600" dirty="0">
                <a:latin typeface="Times New Roman"/>
                <a:ea typeface="Open Sans"/>
                <a:cs typeface="Open Sans"/>
              </a:rPr>
              <a:t>e </a:t>
            </a:r>
            <a:r>
              <a:rPr lang="en-US" sz="2600" b="1" err="1">
                <a:latin typeface="Times New Roman"/>
                <a:ea typeface="Open Sans"/>
                <a:cs typeface="Open Sans"/>
              </a:rPr>
              <a:t>tortura</a:t>
            </a:r>
            <a:r>
              <a:rPr lang="en-US" sz="3200" dirty="0">
                <a:latin typeface="Times New Roman"/>
                <a:ea typeface="Open Sans"/>
                <a:cs typeface="Open Sans"/>
              </a:rPr>
              <a:t>. </a:t>
            </a:r>
            <a:r>
              <a:rPr lang="en-US" sz="1600" dirty="0">
                <a:solidFill>
                  <a:srgbClr val="57BB8A"/>
                </a:solidFill>
                <a:latin typeface="Times New Roman"/>
                <a:ea typeface="Open Sans"/>
                <a:cs typeface="Open Sans"/>
                <a:hlinkClick r:id="rId2"/>
              </a:rPr>
              <a:t>https://www.youtube.com/watch?v=wmULMwCMqW4</a:t>
            </a:r>
            <a:r>
              <a:rPr lang="en-US" sz="1600" dirty="0">
                <a:latin typeface="Times New Roman"/>
                <a:ea typeface="Open Sans"/>
                <a:cs typeface="Open Sans"/>
              </a:rPr>
              <a:t> </a:t>
            </a:r>
            <a:r>
              <a:rPr lang="en-US" sz="1600" dirty="0">
                <a:solidFill>
                  <a:srgbClr val="57BB8A"/>
                </a:solidFill>
                <a:latin typeface="Times New Roman"/>
                <a:ea typeface="Open Sans"/>
                <a:cs typeface="Open Sans"/>
                <a:hlinkClick r:id="rId3"/>
              </a:rPr>
              <a:t>http://memorialdademocracia.com.br/card/regime-usa-discurso-para-baixar-o-ai-5</a:t>
            </a:r>
            <a:r>
              <a:rPr lang="en-US" sz="1600" dirty="0">
                <a:latin typeface="Times New Roman"/>
                <a:ea typeface="Open Sans"/>
                <a:cs typeface="Open Sans"/>
              </a:rPr>
              <a:t> </a:t>
            </a:r>
            <a:endParaRPr lang="pt-BR" sz="1600">
              <a:latin typeface="Times New Roman"/>
              <a:cs typeface="Times New Roman"/>
            </a:endParaRPr>
          </a:p>
          <a:p>
            <a:br>
              <a:rPr lang="en-US" dirty="0"/>
            </a:br>
            <a:endParaRPr lang="en-US" dirty="0"/>
          </a:p>
        </p:txBody>
      </p:sp>
      <p:pic>
        <p:nvPicPr>
          <p:cNvPr id="2" name="Imagem 1" descr="Image result for charge ziraldo critica a decretaÃ§Ã£o do AI 05">
            <a:extLst>
              <a:ext uri="{FF2B5EF4-FFF2-40B4-BE49-F238E27FC236}">
                <a16:creationId xmlns:a16="http://schemas.microsoft.com/office/drawing/2014/main" id="{B1FFB915-CDF1-A962-44FA-95FFB9F496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9317" y="2175773"/>
            <a:ext cx="4248150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150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E93C3E-24ED-6179-C96A-0533D2A2F0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CEE3F74C-866F-602B-EDAC-1FBC79DA83C1}"/>
              </a:ext>
            </a:extLst>
          </p:cNvPr>
          <p:cNvSpPr txBox="1"/>
          <p:nvPr/>
        </p:nvSpPr>
        <p:spPr>
          <a:xfrm>
            <a:off x="251870" y="980321"/>
            <a:ext cx="11684531" cy="63401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5400" b="1" dirty="0">
                <a:latin typeface="Times New Roman"/>
                <a:ea typeface="+mn-lt"/>
                <a:cs typeface="+mn-lt"/>
              </a:rPr>
              <a:t>OBJETIVOS</a:t>
            </a:r>
            <a:endParaRPr lang="pt-BR" sz="5400" b="1" dirty="0">
              <a:ea typeface="Calibri"/>
              <a:cs typeface="Calibri"/>
            </a:endParaRPr>
          </a:p>
          <a:p>
            <a:pPr marL="457200" indent="-457200" algn="ctr">
              <a:buFont typeface="Calibri"/>
              <a:buChar char="-"/>
            </a:pPr>
            <a:endParaRPr lang="pt-BR" sz="3600">
              <a:latin typeface="Times New Roman"/>
              <a:ea typeface="+mn-lt"/>
              <a:cs typeface="+mn-lt"/>
            </a:endParaRPr>
          </a:p>
          <a:p>
            <a:pPr marL="457200" indent="-457200" algn="ctr">
              <a:buFont typeface="Calibri"/>
              <a:buChar char="-"/>
            </a:pPr>
            <a:r>
              <a:rPr lang="pt-BR" sz="3600" dirty="0">
                <a:latin typeface="Times New Roman"/>
                <a:ea typeface="Calibri" panose="020F0502020204030204"/>
                <a:cs typeface="Times New Roman"/>
              </a:rPr>
              <a:t>Compreender o conceito de Ditadura e os primeiros Atos Institucionais dos Militares</a:t>
            </a:r>
          </a:p>
          <a:p>
            <a:pPr marL="457200" indent="-457200" algn="ctr">
              <a:buFont typeface="Calibri"/>
              <a:buChar char="-"/>
            </a:pPr>
            <a:endParaRPr lang="pt-BR" sz="3600" dirty="0">
              <a:latin typeface="Times New Roman"/>
              <a:ea typeface="Calibri" panose="020F0502020204030204"/>
              <a:cs typeface="Times New Roman"/>
            </a:endParaRPr>
          </a:p>
          <a:p>
            <a:pPr marL="457200" indent="-457200" algn="ctr">
              <a:buFont typeface="Calibri"/>
              <a:buChar char="-"/>
            </a:pPr>
            <a:r>
              <a:rPr lang="pt-BR" sz="3600" dirty="0">
                <a:latin typeface="Times New Roman"/>
                <a:ea typeface="Calibri" panose="020F0502020204030204"/>
                <a:cs typeface="Times New Roman"/>
              </a:rPr>
              <a:t>Identificar e refletir sobre a Lei de Segurança Nacional e Lei da Imprensa;</a:t>
            </a:r>
          </a:p>
          <a:p>
            <a:pPr marL="457200" indent="-457200" algn="ctr">
              <a:buFont typeface="Calibri"/>
              <a:buChar char="-"/>
            </a:pPr>
            <a:endParaRPr lang="pt-BR" sz="3600" dirty="0">
              <a:latin typeface="Times New Roman"/>
              <a:ea typeface="Calibri" panose="020F0502020204030204"/>
              <a:cs typeface="Times New Roman"/>
            </a:endParaRPr>
          </a:p>
          <a:p>
            <a:pPr marL="571500" indent="-571500" algn="ctr">
              <a:buFont typeface="Calibri"/>
              <a:buChar char="-"/>
            </a:pPr>
            <a:r>
              <a:rPr lang="pt-BR" sz="3600" dirty="0">
                <a:latin typeface="Times New Roman"/>
                <a:ea typeface="Calibri" panose="020F0502020204030204"/>
                <a:cs typeface="Times New Roman"/>
              </a:rPr>
              <a:t>Analisar a conjuntura social e política pré-AI-5;</a:t>
            </a:r>
          </a:p>
          <a:p>
            <a:pPr marL="457200" indent="-457200" algn="ctr">
              <a:buFont typeface="Calibri"/>
              <a:buChar char="-"/>
            </a:pPr>
            <a:endParaRPr lang="pt-BR" sz="3200">
              <a:latin typeface="Times New Roman"/>
              <a:ea typeface="Calibri" panose="020F0502020204030204"/>
              <a:cs typeface="Calibri" panose="020F0502020204030204"/>
            </a:endParaRPr>
          </a:p>
          <a:p>
            <a:pPr marL="457200" indent="-457200" algn="ctr">
              <a:buFont typeface="Calibri"/>
              <a:buChar char="-"/>
            </a:pPr>
            <a:endParaRPr lang="pt-BR" sz="3200">
              <a:latin typeface="Times New Roman"/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57752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CC6D54-02C9-3E47-5868-67323B40B1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5C63F9E4-E0D1-E419-D751-A614FC6D7502}"/>
              </a:ext>
            </a:extLst>
          </p:cNvPr>
          <p:cNvSpPr txBox="1"/>
          <p:nvPr/>
        </p:nvSpPr>
        <p:spPr>
          <a:xfrm>
            <a:off x="-4898844" y="864079"/>
            <a:ext cx="1218672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514350" indent="-514350" algn="ctr">
              <a:buAutoNum type="arabicParenR"/>
            </a:pPr>
            <a:r>
              <a:rPr lang="pt-BR" sz="2400" dirty="0">
                <a:latin typeface="Times New Roman"/>
                <a:ea typeface="Calibri"/>
                <a:cs typeface="Calibri"/>
              </a:rPr>
              <a:t>ENEM 2019</a:t>
            </a:r>
            <a:endParaRPr lang="en-US" sz="2400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0CDB15-38D5-54A2-B279-F5FA91C01915}"/>
              </a:ext>
            </a:extLst>
          </p:cNvPr>
          <p:cNvSpPr txBox="1"/>
          <p:nvPr/>
        </p:nvSpPr>
        <p:spPr>
          <a:xfrm>
            <a:off x="238665" y="2093343"/>
            <a:ext cx="1171467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sz="4000">
              <a:latin typeface="Times New Roman"/>
              <a:ea typeface="+mn-lt"/>
              <a:cs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119E26-1D89-1F64-A567-E3D39BB65FA7}"/>
              </a:ext>
            </a:extLst>
          </p:cNvPr>
          <p:cNvSpPr txBox="1"/>
          <p:nvPr/>
        </p:nvSpPr>
        <p:spPr>
          <a:xfrm>
            <a:off x="5596230" y="864517"/>
            <a:ext cx="6343852" cy="569386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600" b="1" dirty="0">
                <a:latin typeface="Times New Roman"/>
                <a:ea typeface="+mn-lt"/>
                <a:cs typeface="+mn-lt"/>
              </a:rPr>
              <a:t>No </a:t>
            </a:r>
            <a:r>
              <a:rPr lang="en-US" sz="2600" b="1" err="1">
                <a:latin typeface="Times New Roman"/>
                <a:ea typeface="+mn-lt"/>
                <a:cs typeface="+mn-lt"/>
              </a:rPr>
              <a:t>texto</a:t>
            </a:r>
            <a:r>
              <a:rPr lang="en-US" sz="2600" b="1" dirty="0">
                <a:latin typeface="Times New Roman"/>
                <a:ea typeface="+mn-lt"/>
                <a:cs typeface="+mn-lt"/>
              </a:rPr>
              <a:t>, a </a:t>
            </a:r>
            <a:r>
              <a:rPr lang="en-US" sz="2600" b="1" err="1">
                <a:latin typeface="Times New Roman"/>
                <a:ea typeface="+mn-lt"/>
                <a:cs typeface="+mn-lt"/>
              </a:rPr>
              <a:t>narrativa</a:t>
            </a:r>
            <a:r>
              <a:rPr lang="en-US" sz="2600" b="1" dirty="0">
                <a:latin typeface="Times New Roman"/>
                <a:ea typeface="+mn-lt"/>
                <a:cs typeface="+mn-lt"/>
              </a:rPr>
              <a:t> </a:t>
            </a:r>
            <a:r>
              <a:rPr lang="en-US" sz="2600" b="1" err="1">
                <a:latin typeface="Times New Roman"/>
                <a:ea typeface="+mn-lt"/>
                <a:cs typeface="+mn-lt"/>
              </a:rPr>
              <a:t>produzida</a:t>
            </a:r>
            <a:r>
              <a:rPr lang="en-US" sz="2600" b="1" dirty="0">
                <a:latin typeface="Times New Roman"/>
                <a:ea typeface="+mn-lt"/>
                <a:cs typeface="+mn-lt"/>
              </a:rPr>
              <a:t> </a:t>
            </a:r>
            <a:r>
              <a:rPr lang="en-US" sz="2600" b="1" err="1">
                <a:latin typeface="Times New Roman"/>
                <a:ea typeface="+mn-lt"/>
                <a:cs typeface="+mn-lt"/>
              </a:rPr>
              <a:t>sobre</a:t>
            </a:r>
            <a:r>
              <a:rPr lang="en-US" sz="2600" b="1" dirty="0">
                <a:latin typeface="Times New Roman"/>
                <a:ea typeface="+mn-lt"/>
                <a:cs typeface="+mn-lt"/>
              </a:rPr>
              <a:t> a </a:t>
            </a:r>
            <a:r>
              <a:rPr lang="en-US" sz="2600" b="1" err="1">
                <a:latin typeface="Times New Roman"/>
                <a:ea typeface="+mn-lt"/>
                <a:cs typeface="+mn-lt"/>
              </a:rPr>
              <a:t>construção</a:t>
            </a:r>
            <a:r>
              <a:rPr lang="en-US" sz="2600" b="1" dirty="0">
                <a:latin typeface="Times New Roman"/>
                <a:ea typeface="+mn-lt"/>
                <a:cs typeface="+mn-lt"/>
              </a:rPr>
              <a:t> de Brasília </a:t>
            </a:r>
            <a:r>
              <a:rPr lang="en-US" sz="2600" b="1" err="1">
                <a:latin typeface="Times New Roman"/>
                <a:ea typeface="+mn-lt"/>
                <a:cs typeface="+mn-lt"/>
              </a:rPr>
              <a:t>articula</a:t>
            </a:r>
            <a:r>
              <a:rPr lang="en-US" sz="2600" b="1" dirty="0">
                <a:latin typeface="Times New Roman"/>
                <a:ea typeface="+mn-lt"/>
                <a:cs typeface="+mn-lt"/>
              </a:rPr>
              <a:t> </a:t>
            </a:r>
            <a:r>
              <a:rPr lang="en-US" sz="2600" b="1" err="1">
                <a:latin typeface="Times New Roman"/>
                <a:ea typeface="+mn-lt"/>
                <a:cs typeface="+mn-lt"/>
              </a:rPr>
              <a:t>os</a:t>
            </a:r>
            <a:r>
              <a:rPr lang="en-US" sz="2600" b="1" dirty="0">
                <a:latin typeface="Times New Roman"/>
                <a:ea typeface="+mn-lt"/>
                <a:cs typeface="+mn-lt"/>
              </a:rPr>
              <a:t> </a:t>
            </a:r>
            <a:r>
              <a:rPr lang="en-US" sz="2600" b="1" err="1">
                <a:latin typeface="Times New Roman"/>
                <a:ea typeface="+mn-lt"/>
                <a:cs typeface="+mn-lt"/>
              </a:rPr>
              <a:t>elementos</a:t>
            </a:r>
            <a:r>
              <a:rPr lang="en-US" sz="2600" b="1" dirty="0">
                <a:latin typeface="Times New Roman"/>
                <a:ea typeface="+mn-lt"/>
                <a:cs typeface="+mn-lt"/>
              </a:rPr>
              <a:t> </a:t>
            </a:r>
            <a:r>
              <a:rPr lang="en-US" sz="2600" b="1" err="1">
                <a:latin typeface="Times New Roman"/>
                <a:ea typeface="+mn-lt"/>
                <a:cs typeface="+mn-lt"/>
              </a:rPr>
              <a:t>políticos</a:t>
            </a:r>
            <a:r>
              <a:rPr lang="en-US" sz="2600" b="1" dirty="0">
                <a:latin typeface="Times New Roman"/>
                <a:ea typeface="+mn-lt"/>
                <a:cs typeface="+mn-lt"/>
              </a:rPr>
              <a:t> e </a:t>
            </a:r>
            <a:r>
              <a:rPr lang="en-US" sz="2600" b="1" err="1">
                <a:latin typeface="Times New Roman"/>
                <a:ea typeface="+mn-lt"/>
                <a:cs typeface="+mn-lt"/>
              </a:rPr>
              <a:t>socioeconômicos</a:t>
            </a:r>
            <a:r>
              <a:rPr lang="en-US" sz="2600" b="1" dirty="0">
                <a:latin typeface="Times New Roman"/>
                <a:ea typeface="+mn-lt"/>
                <a:cs typeface="+mn-lt"/>
              </a:rPr>
              <a:t> </a:t>
            </a:r>
            <a:r>
              <a:rPr lang="en-US" sz="2600" b="1" err="1">
                <a:latin typeface="Times New Roman"/>
                <a:ea typeface="+mn-lt"/>
                <a:cs typeface="+mn-lt"/>
              </a:rPr>
              <a:t>indicados</a:t>
            </a:r>
            <a:r>
              <a:rPr lang="en-US" sz="2600" b="1" dirty="0">
                <a:latin typeface="Times New Roman"/>
                <a:ea typeface="+mn-lt"/>
                <a:cs typeface="+mn-lt"/>
              </a:rPr>
              <a:t>, </a:t>
            </a:r>
            <a:r>
              <a:rPr lang="en-US" sz="2600" b="1" err="1">
                <a:latin typeface="Times New Roman"/>
                <a:ea typeface="+mn-lt"/>
                <a:cs typeface="+mn-lt"/>
              </a:rPr>
              <a:t>respectivamente</a:t>
            </a:r>
            <a:r>
              <a:rPr lang="en-US" sz="2600" b="1" dirty="0">
                <a:latin typeface="Times New Roman"/>
                <a:ea typeface="+mn-lt"/>
                <a:cs typeface="+mn-lt"/>
              </a:rPr>
              <a:t>, </a:t>
            </a:r>
            <a:r>
              <a:rPr lang="en-US" sz="2600" b="1" err="1">
                <a:latin typeface="Times New Roman"/>
                <a:ea typeface="+mn-lt"/>
                <a:cs typeface="+mn-lt"/>
              </a:rPr>
              <a:t>em</a:t>
            </a:r>
            <a:r>
              <a:rPr lang="en-US" sz="2600" b="1" dirty="0">
                <a:latin typeface="Times New Roman"/>
                <a:ea typeface="+mn-lt"/>
                <a:cs typeface="+mn-lt"/>
              </a:rPr>
              <a:t>:</a:t>
            </a:r>
            <a:endParaRPr lang="en-US" sz="2600" b="1">
              <a:latin typeface="Times New Roman"/>
              <a:cs typeface="Times New Roman"/>
            </a:endParaRPr>
          </a:p>
          <a:p>
            <a:pPr algn="just"/>
            <a:endParaRPr lang="en-US" sz="2600" b="1" dirty="0">
              <a:latin typeface="Times New Roman"/>
              <a:ea typeface="+mn-lt"/>
              <a:cs typeface="+mn-lt"/>
            </a:endParaRPr>
          </a:p>
          <a:p>
            <a:pPr algn="just"/>
            <a:r>
              <a:rPr lang="en-US" sz="2600" dirty="0">
                <a:latin typeface="Times New Roman"/>
                <a:ea typeface="+mn-lt"/>
                <a:cs typeface="+mn-lt"/>
              </a:rPr>
              <a:t>A) </a:t>
            </a:r>
            <a:r>
              <a:rPr lang="en-US" sz="2600" err="1">
                <a:latin typeface="Times New Roman"/>
                <a:ea typeface="+mn-lt"/>
                <a:cs typeface="+mn-lt"/>
              </a:rPr>
              <a:t>Apelo</a:t>
            </a:r>
            <a:r>
              <a:rPr lang="en-US" sz="2600" dirty="0">
                <a:latin typeface="Times New Roman"/>
                <a:ea typeface="+mn-lt"/>
                <a:cs typeface="+mn-lt"/>
              </a:rPr>
              <a:t> </a:t>
            </a:r>
            <a:r>
              <a:rPr lang="en-US" sz="2600" err="1">
                <a:latin typeface="Times New Roman"/>
                <a:ea typeface="+mn-lt"/>
                <a:cs typeface="+mn-lt"/>
              </a:rPr>
              <a:t>simbólico</a:t>
            </a:r>
            <a:r>
              <a:rPr lang="en-US" sz="2600" dirty="0">
                <a:latin typeface="Times New Roman"/>
                <a:ea typeface="+mn-lt"/>
                <a:cs typeface="+mn-lt"/>
              </a:rPr>
              <a:t> e </a:t>
            </a:r>
            <a:r>
              <a:rPr lang="en-US" sz="2600" err="1">
                <a:latin typeface="Times New Roman"/>
                <a:ea typeface="+mn-lt"/>
                <a:cs typeface="+mn-lt"/>
              </a:rPr>
              <a:t>migração</a:t>
            </a:r>
            <a:r>
              <a:rPr lang="en-US" sz="2600" dirty="0">
                <a:latin typeface="Times New Roman"/>
                <a:ea typeface="+mn-lt"/>
                <a:cs typeface="+mn-lt"/>
              </a:rPr>
              <a:t> inter-regional.</a:t>
            </a:r>
          </a:p>
          <a:p>
            <a:pPr algn="just"/>
            <a:r>
              <a:rPr lang="en-US" sz="2600" dirty="0">
                <a:latin typeface="Times New Roman"/>
                <a:ea typeface="+mn-lt"/>
                <a:cs typeface="+mn-lt"/>
              </a:rPr>
              <a:t>B) </a:t>
            </a:r>
            <a:r>
              <a:rPr lang="en-US" sz="2600" err="1">
                <a:latin typeface="Times New Roman"/>
                <a:ea typeface="+mn-lt"/>
                <a:cs typeface="+mn-lt"/>
              </a:rPr>
              <a:t>Organização</a:t>
            </a:r>
            <a:r>
              <a:rPr lang="en-US" sz="2600" dirty="0">
                <a:latin typeface="Times New Roman"/>
                <a:ea typeface="+mn-lt"/>
                <a:cs typeface="+mn-lt"/>
              </a:rPr>
              <a:t> </a:t>
            </a:r>
            <a:r>
              <a:rPr lang="en-US" sz="2600" err="1">
                <a:latin typeface="Times New Roman"/>
                <a:ea typeface="+mn-lt"/>
                <a:cs typeface="+mn-lt"/>
              </a:rPr>
              <a:t>sindical</a:t>
            </a:r>
            <a:r>
              <a:rPr lang="en-US" sz="2600" dirty="0">
                <a:latin typeface="Times New Roman"/>
                <a:ea typeface="+mn-lt"/>
                <a:cs typeface="+mn-lt"/>
              </a:rPr>
              <a:t> e </a:t>
            </a:r>
            <a:r>
              <a:rPr lang="en-US" sz="2600" err="1">
                <a:latin typeface="Times New Roman"/>
                <a:ea typeface="+mn-lt"/>
                <a:cs typeface="+mn-lt"/>
              </a:rPr>
              <a:t>expansão</a:t>
            </a:r>
            <a:r>
              <a:rPr lang="en-US" sz="2600" dirty="0">
                <a:latin typeface="Times New Roman"/>
                <a:ea typeface="+mn-lt"/>
                <a:cs typeface="+mn-lt"/>
              </a:rPr>
              <a:t> do capital.</a:t>
            </a:r>
          </a:p>
          <a:p>
            <a:pPr algn="just"/>
            <a:r>
              <a:rPr lang="en-US" sz="2600" dirty="0">
                <a:latin typeface="Times New Roman"/>
                <a:ea typeface="+mn-lt"/>
                <a:cs typeface="+mn-lt"/>
              </a:rPr>
              <a:t>C) Segurança territorial e </a:t>
            </a:r>
            <a:r>
              <a:rPr lang="en-US" sz="2600" err="1">
                <a:latin typeface="Times New Roman"/>
                <a:ea typeface="+mn-lt"/>
                <a:cs typeface="+mn-lt"/>
              </a:rPr>
              <a:t>estabilidade</a:t>
            </a:r>
            <a:r>
              <a:rPr lang="en-US" sz="2600" dirty="0">
                <a:latin typeface="Times New Roman"/>
                <a:ea typeface="+mn-lt"/>
                <a:cs typeface="+mn-lt"/>
              </a:rPr>
              <a:t> </a:t>
            </a:r>
            <a:r>
              <a:rPr lang="en-US" sz="2600" err="1">
                <a:latin typeface="Times New Roman"/>
                <a:ea typeface="+mn-lt"/>
                <a:cs typeface="+mn-lt"/>
              </a:rPr>
              <a:t>financeira</a:t>
            </a:r>
            <a:r>
              <a:rPr lang="en-US" sz="2600" dirty="0">
                <a:latin typeface="Times New Roman"/>
                <a:ea typeface="+mn-lt"/>
                <a:cs typeface="+mn-lt"/>
              </a:rPr>
              <a:t>.</a:t>
            </a:r>
          </a:p>
          <a:p>
            <a:pPr algn="just"/>
            <a:r>
              <a:rPr lang="en-US" sz="2600" dirty="0">
                <a:latin typeface="Times New Roman"/>
                <a:ea typeface="+mn-lt"/>
                <a:cs typeface="+mn-lt"/>
              </a:rPr>
              <a:t>D) </a:t>
            </a:r>
            <a:r>
              <a:rPr lang="en-US" sz="2600" err="1">
                <a:latin typeface="Times New Roman"/>
                <a:ea typeface="+mn-lt"/>
                <a:cs typeface="+mn-lt"/>
              </a:rPr>
              <a:t>Consenso</a:t>
            </a:r>
            <a:r>
              <a:rPr lang="en-US" sz="2600" dirty="0">
                <a:latin typeface="Times New Roman"/>
                <a:ea typeface="+mn-lt"/>
                <a:cs typeface="+mn-lt"/>
              </a:rPr>
              <a:t> </a:t>
            </a:r>
            <a:r>
              <a:rPr lang="en-US" sz="2600" err="1">
                <a:latin typeface="Times New Roman"/>
                <a:ea typeface="+mn-lt"/>
                <a:cs typeface="+mn-lt"/>
              </a:rPr>
              <a:t>partidário</a:t>
            </a:r>
            <a:r>
              <a:rPr lang="en-US" sz="2600" dirty="0">
                <a:latin typeface="Times New Roman"/>
                <a:ea typeface="+mn-lt"/>
                <a:cs typeface="+mn-lt"/>
              </a:rPr>
              <a:t> e </a:t>
            </a:r>
            <a:r>
              <a:rPr lang="en-US" sz="2600" err="1">
                <a:latin typeface="Times New Roman"/>
                <a:ea typeface="+mn-lt"/>
                <a:cs typeface="+mn-lt"/>
              </a:rPr>
              <a:t>modernização</a:t>
            </a:r>
            <a:r>
              <a:rPr lang="en-US" sz="2600" dirty="0">
                <a:latin typeface="Times New Roman"/>
                <a:ea typeface="+mn-lt"/>
                <a:cs typeface="+mn-lt"/>
              </a:rPr>
              <a:t> </a:t>
            </a:r>
            <a:r>
              <a:rPr lang="en-US" sz="2600" err="1">
                <a:latin typeface="Times New Roman"/>
                <a:ea typeface="+mn-lt"/>
                <a:cs typeface="+mn-lt"/>
              </a:rPr>
              <a:t>rodoviária</a:t>
            </a:r>
            <a:r>
              <a:rPr lang="en-US" sz="2600" dirty="0">
                <a:latin typeface="Times New Roman"/>
                <a:ea typeface="+mn-lt"/>
                <a:cs typeface="+mn-lt"/>
              </a:rPr>
              <a:t>.</a:t>
            </a:r>
          </a:p>
          <a:p>
            <a:pPr algn="just"/>
            <a:r>
              <a:rPr lang="en-US" sz="2600" dirty="0">
                <a:latin typeface="Times New Roman"/>
                <a:ea typeface="+mn-lt"/>
                <a:cs typeface="+mn-lt"/>
              </a:rPr>
              <a:t>D) </a:t>
            </a:r>
            <a:r>
              <a:rPr lang="en-US" sz="2600" err="1">
                <a:latin typeface="Times New Roman"/>
                <a:ea typeface="+mn-lt"/>
                <a:cs typeface="+mn-lt"/>
              </a:rPr>
              <a:t>Perspectiva</a:t>
            </a:r>
            <a:r>
              <a:rPr lang="en-US" sz="2600" dirty="0">
                <a:latin typeface="Times New Roman"/>
                <a:ea typeface="+mn-lt"/>
                <a:cs typeface="+mn-lt"/>
              </a:rPr>
              <a:t> </a:t>
            </a:r>
            <a:r>
              <a:rPr lang="en-US" sz="2600" err="1">
                <a:latin typeface="Times New Roman"/>
                <a:ea typeface="+mn-lt"/>
                <a:cs typeface="+mn-lt"/>
              </a:rPr>
              <a:t>democrática</a:t>
            </a:r>
            <a:r>
              <a:rPr lang="en-US" sz="2600" dirty="0">
                <a:latin typeface="Times New Roman"/>
                <a:ea typeface="+mn-lt"/>
                <a:cs typeface="+mn-lt"/>
              </a:rPr>
              <a:t> e </a:t>
            </a:r>
            <a:r>
              <a:rPr lang="en-US" sz="2600" err="1">
                <a:latin typeface="Times New Roman"/>
                <a:ea typeface="+mn-lt"/>
                <a:cs typeface="+mn-lt"/>
              </a:rPr>
              <a:t>eficácia</a:t>
            </a:r>
            <a:r>
              <a:rPr lang="en-US" sz="2600" dirty="0">
                <a:latin typeface="Times New Roman"/>
                <a:ea typeface="+mn-lt"/>
                <a:cs typeface="+mn-lt"/>
              </a:rPr>
              <a:t> dos </a:t>
            </a:r>
            <a:r>
              <a:rPr lang="en-US" sz="2600" err="1">
                <a:latin typeface="Times New Roman"/>
                <a:ea typeface="+mn-lt"/>
                <a:cs typeface="+mn-lt"/>
              </a:rPr>
              <a:t>transportes</a:t>
            </a:r>
            <a:r>
              <a:rPr lang="en-US" sz="2600" dirty="0">
                <a:latin typeface="Times New Roman"/>
                <a:ea typeface="+mn-lt"/>
                <a:cs typeface="+mn-lt"/>
              </a:rPr>
              <a:t>.</a:t>
            </a:r>
          </a:p>
        </p:txBody>
      </p:sp>
      <p:pic>
        <p:nvPicPr>
          <p:cNvPr id="5" name="Picture 4" descr="Questões da prova Enem 2019 - InfoEscola">
            <a:extLst>
              <a:ext uri="{FF2B5EF4-FFF2-40B4-BE49-F238E27FC236}">
                <a16:creationId xmlns:a16="http://schemas.microsoft.com/office/drawing/2014/main" id="{7E46B935-F893-1B56-8C6E-C19155B7E5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042" y="1331444"/>
            <a:ext cx="5359877" cy="541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735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AC2B25-DFA3-3626-795B-05F5A89135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61228BD-5ABB-1832-04C0-526C7E7A57E2}"/>
              </a:ext>
            </a:extLst>
          </p:cNvPr>
          <p:cNvSpPr txBox="1"/>
          <p:nvPr/>
        </p:nvSpPr>
        <p:spPr>
          <a:xfrm>
            <a:off x="238665" y="2093343"/>
            <a:ext cx="1171467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sz="4000">
              <a:latin typeface="Times New Roman"/>
              <a:ea typeface="+mn-lt"/>
              <a:cs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D0D05C-304B-3295-A404-33A765549ADB}"/>
              </a:ext>
            </a:extLst>
          </p:cNvPr>
          <p:cNvSpPr txBox="1"/>
          <p:nvPr/>
        </p:nvSpPr>
        <p:spPr>
          <a:xfrm>
            <a:off x="118457" y="1037045"/>
            <a:ext cx="11951021" cy="584775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5400" b="1" dirty="0" err="1">
                <a:latin typeface="Times New Roman"/>
                <a:cs typeface="Times New Roman"/>
              </a:rPr>
              <a:t>Gabarito</a:t>
            </a:r>
            <a:r>
              <a:rPr lang="en-US" sz="5400" b="1" dirty="0">
                <a:latin typeface="Times New Roman"/>
                <a:cs typeface="Times New Roman"/>
              </a:rPr>
              <a:t>: A</a:t>
            </a:r>
          </a:p>
          <a:p>
            <a:pPr algn="just"/>
            <a:endParaRPr lang="en-US" sz="3200" b="1">
              <a:solidFill>
                <a:srgbClr val="000000"/>
              </a:solidFill>
              <a:latin typeface="Times New Roman"/>
              <a:ea typeface="+mn-lt"/>
              <a:cs typeface="+mn-lt"/>
            </a:endParaRPr>
          </a:p>
          <a:p>
            <a:pPr algn="ctr"/>
            <a:r>
              <a:rPr lang="en-US" sz="3600" dirty="0">
                <a:latin typeface="Times New Roman"/>
                <a:ea typeface="+mn-lt"/>
                <a:cs typeface="+mn-lt"/>
              </a:rPr>
              <a:t>A </a:t>
            </a:r>
            <a:r>
              <a:rPr lang="en-US" sz="3600" err="1">
                <a:latin typeface="Times New Roman"/>
                <a:ea typeface="+mn-lt"/>
                <a:cs typeface="+mn-lt"/>
              </a:rPr>
              <a:t>construção</a:t>
            </a:r>
            <a:r>
              <a:rPr lang="en-US" sz="3600" dirty="0">
                <a:latin typeface="Times New Roman"/>
                <a:ea typeface="+mn-lt"/>
                <a:cs typeface="+mn-lt"/>
              </a:rPr>
              <a:t> de Brasília </a:t>
            </a:r>
            <a:r>
              <a:rPr lang="en-US" sz="3600" err="1">
                <a:latin typeface="Times New Roman"/>
                <a:ea typeface="+mn-lt"/>
                <a:cs typeface="+mn-lt"/>
              </a:rPr>
              <a:t>realizada</a:t>
            </a:r>
            <a:r>
              <a:rPr lang="en-US" sz="3600" dirty="0">
                <a:latin typeface="Times New Roman"/>
                <a:ea typeface="+mn-lt"/>
                <a:cs typeface="+mn-lt"/>
              </a:rPr>
              <a:t> </a:t>
            </a:r>
            <a:r>
              <a:rPr lang="en-US" sz="3600" err="1">
                <a:latin typeface="Times New Roman"/>
                <a:ea typeface="+mn-lt"/>
                <a:cs typeface="+mn-lt"/>
              </a:rPr>
              <a:t>durante</a:t>
            </a:r>
            <a:r>
              <a:rPr lang="en-US" sz="3600" dirty="0">
                <a:latin typeface="Times New Roman"/>
                <a:ea typeface="+mn-lt"/>
                <a:cs typeface="+mn-lt"/>
              </a:rPr>
              <a:t> o </a:t>
            </a:r>
            <a:r>
              <a:rPr lang="en-US" sz="3600" err="1">
                <a:latin typeface="Times New Roman"/>
                <a:ea typeface="+mn-lt"/>
                <a:cs typeface="+mn-lt"/>
              </a:rPr>
              <a:t>governo</a:t>
            </a:r>
            <a:r>
              <a:rPr lang="en-US" sz="3600" dirty="0">
                <a:latin typeface="Times New Roman"/>
                <a:ea typeface="+mn-lt"/>
                <a:cs typeface="+mn-lt"/>
              </a:rPr>
              <a:t> JK era vista </a:t>
            </a:r>
            <a:r>
              <a:rPr lang="en-US" sz="3600" err="1">
                <a:latin typeface="Times New Roman"/>
                <a:ea typeface="+mn-lt"/>
                <a:cs typeface="+mn-lt"/>
              </a:rPr>
              <a:t>como</a:t>
            </a:r>
            <a:r>
              <a:rPr lang="en-US" sz="3600" dirty="0">
                <a:latin typeface="Times New Roman"/>
                <a:ea typeface="+mn-lt"/>
                <a:cs typeface="+mn-lt"/>
              </a:rPr>
              <a:t> </a:t>
            </a:r>
            <a:r>
              <a:rPr lang="en-US" sz="3600" err="1">
                <a:latin typeface="Times New Roman"/>
                <a:ea typeface="+mn-lt"/>
                <a:cs typeface="+mn-lt"/>
              </a:rPr>
              <a:t>símbolo</a:t>
            </a:r>
            <a:r>
              <a:rPr lang="en-US" sz="3600" dirty="0">
                <a:latin typeface="Times New Roman"/>
                <a:ea typeface="+mn-lt"/>
                <a:cs typeface="+mn-lt"/>
              </a:rPr>
              <a:t> de </a:t>
            </a:r>
            <a:r>
              <a:rPr lang="en-US" sz="3600" err="1">
                <a:latin typeface="Times New Roman"/>
                <a:ea typeface="+mn-lt"/>
                <a:cs typeface="+mn-lt"/>
              </a:rPr>
              <a:t>modernização</a:t>
            </a:r>
            <a:r>
              <a:rPr lang="en-US" sz="3600" dirty="0">
                <a:latin typeface="Times New Roman"/>
                <a:ea typeface="+mn-lt"/>
                <a:cs typeface="+mn-lt"/>
              </a:rPr>
              <a:t> e </a:t>
            </a:r>
            <a:r>
              <a:rPr lang="en-US" sz="3600" err="1">
                <a:latin typeface="Times New Roman"/>
                <a:ea typeface="+mn-lt"/>
                <a:cs typeface="+mn-lt"/>
              </a:rPr>
              <a:t>integração</a:t>
            </a:r>
            <a:r>
              <a:rPr lang="en-US" sz="3600" dirty="0">
                <a:latin typeface="Times New Roman"/>
                <a:ea typeface="+mn-lt"/>
                <a:cs typeface="+mn-lt"/>
              </a:rPr>
              <a:t>, ambos </a:t>
            </a:r>
            <a:r>
              <a:rPr lang="en-US" sz="3600" err="1">
                <a:latin typeface="Times New Roman"/>
                <a:ea typeface="+mn-lt"/>
                <a:cs typeface="+mn-lt"/>
              </a:rPr>
              <a:t>centrais</a:t>
            </a:r>
            <a:r>
              <a:rPr lang="en-US" sz="3600" dirty="0">
                <a:latin typeface="Times New Roman"/>
                <a:ea typeface="+mn-lt"/>
                <a:cs typeface="+mn-lt"/>
              </a:rPr>
              <a:t> no Plano de Metas do </a:t>
            </a:r>
            <a:r>
              <a:rPr lang="en-US" sz="3600" err="1">
                <a:latin typeface="Times New Roman"/>
                <a:ea typeface="+mn-lt"/>
                <a:cs typeface="+mn-lt"/>
              </a:rPr>
              <a:t>então</a:t>
            </a:r>
            <a:r>
              <a:rPr lang="en-US" sz="3600" dirty="0">
                <a:latin typeface="Times New Roman"/>
                <a:ea typeface="+mn-lt"/>
                <a:cs typeface="+mn-lt"/>
              </a:rPr>
              <a:t> </a:t>
            </a:r>
            <a:r>
              <a:rPr lang="en-US" sz="3600" err="1">
                <a:latin typeface="Times New Roman"/>
                <a:ea typeface="+mn-lt"/>
                <a:cs typeface="+mn-lt"/>
              </a:rPr>
              <a:t>presidente</a:t>
            </a:r>
            <a:r>
              <a:rPr lang="en-US" sz="3600" dirty="0">
                <a:latin typeface="Times New Roman"/>
                <a:ea typeface="+mn-lt"/>
                <a:cs typeface="+mn-lt"/>
              </a:rPr>
              <a:t>. O </a:t>
            </a:r>
            <a:r>
              <a:rPr lang="en-US" sz="3600" err="1">
                <a:latin typeface="Times New Roman"/>
                <a:ea typeface="+mn-lt"/>
                <a:cs typeface="+mn-lt"/>
              </a:rPr>
              <a:t>apelo</a:t>
            </a:r>
            <a:r>
              <a:rPr lang="en-US" sz="3600" dirty="0">
                <a:latin typeface="Times New Roman"/>
                <a:ea typeface="+mn-lt"/>
                <a:cs typeface="+mn-lt"/>
              </a:rPr>
              <a:t> </a:t>
            </a:r>
            <a:r>
              <a:rPr lang="en-US" sz="3600" err="1">
                <a:latin typeface="Times New Roman"/>
                <a:ea typeface="+mn-lt"/>
                <a:cs typeface="+mn-lt"/>
              </a:rPr>
              <a:t>simbólico</a:t>
            </a:r>
            <a:r>
              <a:rPr lang="en-US" sz="3600" dirty="0">
                <a:latin typeface="Times New Roman"/>
                <a:ea typeface="+mn-lt"/>
                <a:cs typeface="+mn-lt"/>
              </a:rPr>
              <a:t> </a:t>
            </a:r>
            <a:r>
              <a:rPr lang="en-US" sz="3600" err="1">
                <a:latin typeface="Times New Roman"/>
                <a:ea typeface="+mn-lt"/>
                <a:cs typeface="+mn-lt"/>
              </a:rPr>
              <a:t>pode</a:t>
            </a:r>
            <a:r>
              <a:rPr lang="en-US" sz="3600" dirty="0">
                <a:latin typeface="Times New Roman"/>
                <a:ea typeface="+mn-lt"/>
                <a:cs typeface="+mn-lt"/>
              </a:rPr>
              <a:t> ser </a:t>
            </a:r>
            <a:r>
              <a:rPr lang="en-US" sz="3600" err="1">
                <a:latin typeface="Times New Roman"/>
                <a:ea typeface="+mn-lt"/>
                <a:cs typeface="+mn-lt"/>
              </a:rPr>
              <a:t>percebido</a:t>
            </a:r>
            <a:r>
              <a:rPr lang="en-US" sz="3600" dirty="0">
                <a:latin typeface="Times New Roman"/>
                <a:ea typeface="+mn-lt"/>
                <a:cs typeface="+mn-lt"/>
              </a:rPr>
              <a:t> no </a:t>
            </a:r>
            <a:r>
              <a:rPr lang="en-US" sz="3600" err="1">
                <a:latin typeface="Times New Roman"/>
                <a:ea typeface="+mn-lt"/>
                <a:cs typeface="+mn-lt"/>
              </a:rPr>
              <a:t>texto</a:t>
            </a:r>
            <a:r>
              <a:rPr lang="en-US" sz="3600" dirty="0">
                <a:latin typeface="Times New Roman"/>
                <a:ea typeface="+mn-lt"/>
                <a:cs typeface="+mn-lt"/>
              </a:rPr>
              <a:t> </a:t>
            </a:r>
            <a:r>
              <a:rPr lang="en-US" sz="3600" err="1">
                <a:latin typeface="Times New Roman"/>
                <a:ea typeface="+mn-lt"/>
                <a:cs typeface="+mn-lt"/>
              </a:rPr>
              <a:t>já</a:t>
            </a:r>
            <a:r>
              <a:rPr lang="en-US" sz="3600" dirty="0">
                <a:latin typeface="Times New Roman"/>
                <a:ea typeface="+mn-lt"/>
                <a:cs typeface="+mn-lt"/>
              </a:rPr>
              <a:t> </a:t>
            </a:r>
            <a:r>
              <a:rPr lang="en-US" sz="3600" err="1">
                <a:latin typeface="Times New Roman"/>
                <a:ea typeface="+mn-lt"/>
                <a:cs typeface="+mn-lt"/>
              </a:rPr>
              <a:t>que</a:t>
            </a:r>
            <a:r>
              <a:rPr lang="en-US" sz="3600" dirty="0">
                <a:latin typeface="Times New Roman"/>
                <a:ea typeface="+mn-lt"/>
                <a:cs typeface="+mn-lt"/>
              </a:rPr>
              <a:t> a </a:t>
            </a:r>
            <a:r>
              <a:rPr lang="en-US" sz="3600" err="1">
                <a:latin typeface="Times New Roman"/>
                <a:ea typeface="+mn-lt"/>
                <a:cs typeface="+mn-lt"/>
              </a:rPr>
              <a:t>narrativa</a:t>
            </a:r>
            <a:r>
              <a:rPr lang="en-US" sz="3600" dirty="0">
                <a:latin typeface="Times New Roman"/>
                <a:ea typeface="+mn-lt"/>
                <a:cs typeface="+mn-lt"/>
              </a:rPr>
              <a:t> </a:t>
            </a:r>
            <a:r>
              <a:rPr lang="en-US" sz="3600" err="1">
                <a:latin typeface="Times New Roman"/>
                <a:ea typeface="+mn-lt"/>
                <a:cs typeface="+mn-lt"/>
              </a:rPr>
              <a:t>evidencia</a:t>
            </a:r>
            <a:r>
              <a:rPr lang="en-US" sz="3600" dirty="0">
                <a:latin typeface="Times New Roman"/>
                <a:ea typeface="+mn-lt"/>
                <a:cs typeface="+mn-lt"/>
              </a:rPr>
              <a:t> a </a:t>
            </a:r>
            <a:r>
              <a:rPr lang="en-US" sz="3600" err="1">
                <a:latin typeface="Times New Roman"/>
                <a:ea typeface="+mn-lt"/>
                <a:cs typeface="+mn-lt"/>
              </a:rPr>
              <a:t>construção</a:t>
            </a:r>
            <a:r>
              <a:rPr lang="en-US" sz="3600" dirty="0">
                <a:latin typeface="Times New Roman"/>
                <a:ea typeface="+mn-lt"/>
                <a:cs typeface="+mn-lt"/>
              </a:rPr>
              <a:t> de um novo “tempo”. Do </a:t>
            </a:r>
            <a:r>
              <a:rPr lang="en-US" sz="3600" err="1">
                <a:latin typeface="Times New Roman"/>
                <a:ea typeface="+mn-lt"/>
                <a:cs typeface="+mn-lt"/>
              </a:rPr>
              <a:t>ponto</a:t>
            </a:r>
            <a:r>
              <a:rPr lang="en-US" sz="3600" dirty="0">
                <a:latin typeface="Times New Roman"/>
                <a:ea typeface="+mn-lt"/>
                <a:cs typeface="+mn-lt"/>
              </a:rPr>
              <a:t> de vista sociocultural, a </a:t>
            </a:r>
            <a:r>
              <a:rPr lang="en-US" sz="3600" err="1">
                <a:latin typeface="Times New Roman"/>
                <a:ea typeface="+mn-lt"/>
                <a:cs typeface="+mn-lt"/>
              </a:rPr>
              <a:t>migração</a:t>
            </a:r>
            <a:r>
              <a:rPr lang="en-US" sz="3600" dirty="0">
                <a:latin typeface="Times New Roman"/>
                <a:ea typeface="+mn-lt"/>
                <a:cs typeface="+mn-lt"/>
              </a:rPr>
              <a:t> de </a:t>
            </a:r>
            <a:r>
              <a:rPr lang="en-US" sz="3600" err="1">
                <a:latin typeface="Times New Roman"/>
                <a:ea typeface="+mn-lt"/>
                <a:cs typeface="+mn-lt"/>
              </a:rPr>
              <a:t>milhares</a:t>
            </a:r>
            <a:r>
              <a:rPr lang="en-US" sz="3600" dirty="0">
                <a:latin typeface="Times New Roman"/>
                <a:ea typeface="+mn-lt"/>
                <a:cs typeface="+mn-lt"/>
              </a:rPr>
              <a:t> de </a:t>
            </a:r>
            <a:r>
              <a:rPr lang="en-US" sz="3600" err="1">
                <a:latin typeface="Times New Roman"/>
                <a:ea typeface="+mn-lt"/>
                <a:cs typeface="+mn-lt"/>
              </a:rPr>
              <a:t>trabalhadores</a:t>
            </a:r>
            <a:r>
              <a:rPr lang="en-US" sz="3600" dirty="0">
                <a:latin typeface="Times New Roman"/>
                <a:ea typeface="+mn-lt"/>
                <a:cs typeface="+mn-lt"/>
              </a:rPr>
              <a:t>, </a:t>
            </a:r>
            <a:r>
              <a:rPr lang="en-US" sz="3600" err="1">
                <a:latin typeface="Times New Roman"/>
                <a:ea typeface="+mn-lt"/>
                <a:cs typeface="+mn-lt"/>
              </a:rPr>
              <a:t>sobretudo</a:t>
            </a:r>
            <a:r>
              <a:rPr lang="en-US" sz="3600" dirty="0">
                <a:latin typeface="Times New Roman"/>
                <a:ea typeface="+mn-lt"/>
                <a:cs typeface="+mn-lt"/>
              </a:rPr>
              <a:t> do </a:t>
            </a:r>
            <a:r>
              <a:rPr lang="en-US" sz="3600" err="1">
                <a:latin typeface="Times New Roman"/>
                <a:ea typeface="+mn-lt"/>
                <a:cs typeface="+mn-lt"/>
              </a:rPr>
              <a:t>norte</a:t>
            </a:r>
            <a:r>
              <a:rPr lang="en-US" sz="3600" dirty="0">
                <a:latin typeface="Times New Roman"/>
                <a:ea typeface="+mn-lt"/>
                <a:cs typeface="+mn-lt"/>
              </a:rPr>
              <a:t> e do </a:t>
            </a:r>
            <a:r>
              <a:rPr lang="en-US" sz="3600" err="1">
                <a:latin typeface="Times New Roman"/>
                <a:ea typeface="+mn-lt"/>
                <a:cs typeface="+mn-lt"/>
              </a:rPr>
              <a:t>nordeste</a:t>
            </a:r>
            <a:r>
              <a:rPr lang="en-US" sz="3600" dirty="0">
                <a:latin typeface="Times New Roman"/>
                <a:ea typeface="+mn-lt"/>
                <a:cs typeface="+mn-lt"/>
              </a:rPr>
              <a:t> </a:t>
            </a:r>
            <a:r>
              <a:rPr lang="en-US" sz="3600" err="1">
                <a:latin typeface="Times New Roman"/>
                <a:ea typeface="+mn-lt"/>
                <a:cs typeface="+mn-lt"/>
              </a:rPr>
              <a:t>foi</a:t>
            </a:r>
            <a:r>
              <a:rPr lang="en-US" sz="3600" dirty="0">
                <a:latin typeface="Times New Roman"/>
                <a:ea typeface="+mn-lt"/>
                <a:cs typeface="+mn-lt"/>
              </a:rPr>
              <a:t> central para </a:t>
            </a:r>
            <a:r>
              <a:rPr lang="en-US" sz="3600" err="1">
                <a:latin typeface="Times New Roman"/>
                <a:ea typeface="+mn-lt"/>
                <a:cs typeface="+mn-lt"/>
              </a:rPr>
              <a:t>viabilizar</a:t>
            </a:r>
            <a:r>
              <a:rPr lang="en-US" sz="3600" dirty="0">
                <a:latin typeface="Times New Roman"/>
                <a:ea typeface="+mn-lt"/>
                <a:cs typeface="+mn-lt"/>
              </a:rPr>
              <a:t> o </a:t>
            </a:r>
            <a:r>
              <a:rPr lang="en-US" sz="3600" err="1">
                <a:latin typeface="Times New Roman"/>
                <a:ea typeface="+mn-lt"/>
                <a:cs typeface="+mn-lt"/>
              </a:rPr>
              <a:t>projeto</a:t>
            </a:r>
            <a:r>
              <a:rPr lang="en-US" sz="3600" dirty="0">
                <a:latin typeface="Times New Roman"/>
                <a:ea typeface="+mn-lt"/>
                <a:cs typeface="+mn-lt"/>
              </a:rPr>
              <a:t>.</a:t>
            </a:r>
            <a:endParaRPr lang="en-US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14860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FAED97-6109-CDD3-43AF-C26084D845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449CD971-3126-003D-C7BA-5AD4D7FFF1CB}"/>
              </a:ext>
            </a:extLst>
          </p:cNvPr>
          <p:cNvSpPr txBox="1"/>
          <p:nvPr/>
        </p:nvSpPr>
        <p:spPr>
          <a:xfrm>
            <a:off x="3835" y="734683"/>
            <a:ext cx="12186726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6000" b="1" dirty="0">
                <a:latin typeface="Times New Roman"/>
                <a:ea typeface="+mn-lt"/>
                <a:cs typeface="+mn-lt"/>
              </a:rPr>
              <a:t>Comando Supremo da Revolução</a:t>
            </a:r>
            <a:endParaRPr lang="pt-BR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E390EA0-6243-04EC-055A-306A03DABD8F}"/>
              </a:ext>
            </a:extLst>
          </p:cNvPr>
          <p:cNvSpPr txBox="1"/>
          <p:nvPr/>
        </p:nvSpPr>
        <p:spPr>
          <a:xfrm>
            <a:off x="382438" y="1834551"/>
            <a:ext cx="11427123" cy="507831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 algn="just">
              <a:buFont typeface="Calibri"/>
              <a:buChar char="-"/>
            </a:pPr>
            <a:r>
              <a:rPr lang="en-US" sz="3200" dirty="0">
                <a:latin typeface="Times New Roman"/>
                <a:ea typeface="Open Sans"/>
                <a:cs typeface="Open Sans"/>
              </a:rPr>
              <a:t>"</a:t>
            </a:r>
            <a:r>
              <a:rPr lang="en-US" sz="3200" err="1">
                <a:latin typeface="Times New Roman"/>
                <a:ea typeface="Open Sans"/>
                <a:cs typeface="Open Sans"/>
              </a:rPr>
              <a:t>Eleição</a:t>
            </a:r>
            <a:r>
              <a:rPr lang="en-US" sz="3200" dirty="0">
                <a:latin typeface="Times New Roman"/>
                <a:ea typeface="Open Sans"/>
                <a:cs typeface="Open Sans"/>
              </a:rPr>
              <a:t>" do </a:t>
            </a:r>
            <a:r>
              <a:rPr lang="en-US" sz="3200" err="1">
                <a:latin typeface="Times New Roman"/>
                <a:ea typeface="Open Sans"/>
                <a:cs typeface="Open Sans"/>
              </a:rPr>
              <a:t>primeiro</a:t>
            </a:r>
            <a:r>
              <a:rPr lang="en-US" sz="3200" dirty="0">
                <a:latin typeface="Times New Roman"/>
                <a:ea typeface="Open Sans"/>
                <a:cs typeface="Open Sans"/>
              </a:rPr>
              <a:t> </a:t>
            </a:r>
            <a:r>
              <a:rPr lang="en-US" sz="3200" err="1">
                <a:latin typeface="Times New Roman"/>
                <a:ea typeface="Open Sans"/>
                <a:cs typeface="Open Sans"/>
              </a:rPr>
              <a:t>presidente</a:t>
            </a:r>
            <a:r>
              <a:rPr lang="en-US" sz="3200" dirty="0">
                <a:latin typeface="Times New Roman"/>
                <a:ea typeface="Open Sans"/>
                <a:cs typeface="Open Sans"/>
              </a:rPr>
              <a:t>, </a:t>
            </a:r>
            <a:r>
              <a:rPr lang="en-US" sz="3200" b="1" dirty="0">
                <a:latin typeface="Times New Roman"/>
                <a:ea typeface="Open Sans"/>
                <a:cs typeface="Open Sans"/>
              </a:rPr>
              <a:t>Castelo Branco</a:t>
            </a:r>
            <a:r>
              <a:rPr lang="en-US" sz="3200" dirty="0">
                <a:latin typeface="Times New Roman"/>
                <a:ea typeface="Open Sans"/>
                <a:cs typeface="Open Sans"/>
              </a:rPr>
              <a:t>, </a:t>
            </a:r>
            <a:r>
              <a:rPr lang="en-US" sz="3200" err="1">
                <a:latin typeface="Times New Roman"/>
                <a:ea typeface="Open Sans"/>
                <a:cs typeface="Open Sans"/>
              </a:rPr>
              <a:t>pós</a:t>
            </a:r>
            <a:r>
              <a:rPr lang="en-US" sz="3200" dirty="0">
                <a:latin typeface="Times New Roman"/>
                <a:ea typeface="Open Sans"/>
                <a:cs typeface="Open Sans"/>
              </a:rPr>
              <a:t> Golpe de 64 e </a:t>
            </a:r>
            <a:r>
              <a:rPr lang="en-US" sz="3200" err="1">
                <a:latin typeface="Times New Roman"/>
                <a:ea typeface="Open Sans"/>
                <a:cs typeface="Open Sans"/>
              </a:rPr>
              <a:t>criaram</a:t>
            </a:r>
            <a:r>
              <a:rPr lang="en-US" sz="3200" dirty="0">
                <a:latin typeface="Times New Roman"/>
                <a:ea typeface="Open Sans"/>
                <a:cs typeface="Open Sans"/>
              </a:rPr>
              <a:t> o </a:t>
            </a:r>
            <a:r>
              <a:rPr lang="en-US" sz="3200" b="1" dirty="0">
                <a:latin typeface="Times New Roman"/>
                <a:ea typeface="Open Sans"/>
                <a:cs typeface="Open Sans"/>
              </a:rPr>
              <a:t>Ato </a:t>
            </a:r>
            <a:r>
              <a:rPr lang="en-US" sz="3200" b="1" err="1">
                <a:latin typeface="Times New Roman"/>
                <a:ea typeface="Open Sans"/>
                <a:cs typeface="Open Sans"/>
              </a:rPr>
              <a:t>Institucional</a:t>
            </a:r>
            <a:r>
              <a:rPr lang="en-US" sz="3200" b="1" dirty="0">
                <a:latin typeface="Times New Roman"/>
                <a:ea typeface="Open Sans"/>
                <a:cs typeface="Open Sans"/>
              </a:rPr>
              <a:t> 01</a:t>
            </a:r>
            <a:r>
              <a:rPr lang="en-US" sz="3200" dirty="0">
                <a:latin typeface="Times New Roman"/>
                <a:ea typeface="Open Sans"/>
                <a:cs typeface="Open Sans"/>
              </a:rPr>
              <a:t>.</a:t>
            </a:r>
            <a:endParaRPr lang="en-US" sz="3200">
              <a:latin typeface="Times New Roman"/>
              <a:ea typeface="+mn-lt"/>
              <a:cs typeface="+mn-lt"/>
            </a:endParaRPr>
          </a:p>
          <a:p>
            <a:br>
              <a:rPr lang="en-US" dirty="0"/>
            </a:br>
            <a:endParaRPr lang="en-US" sz="3200">
              <a:latin typeface="Times New Roman"/>
              <a:ea typeface="Calibri" panose="020F0502020204030204"/>
              <a:cs typeface="Calibri" panose="020F0502020204030204"/>
            </a:endParaRPr>
          </a:p>
          <a:p>
            <a:pPr marL="285750" indent="-285750" algn="just">
              <a:buFont typeface="Calibri"/>
              <a:buChar char="-"/>
            </a:pPr>
            <a:r>
              <a:rPr lang="en-US" sz="3200" b="1" dirty="0">
                <a:latin typeface="Times New Roman"/>
                <a:ea typeface="Open Sans"/>
                <a:cs typeface="Open Sans"/>
              </a:rPr>
              <a:t>AI 1: </a:t>
            </a:r>
            <a:r>
              <a:rPr lang="en-US" sz="3200" dirty="0">
                <a:latin typeface="Times New Roman"/>
                <a:ea typeface="Open Sans"/>
                <a:cs typeface="Open Sans"/>
              </a:rPr>
              <a:t>Ato </a:t>
            </a:r>
            <a:r>
              <a:rPr lang="en-US" sz="3200" err="1">
                <a:latin typeface="Times New Roman"/>
                <a:ea typeface="Open Sans"/>
                <a:cs typeface="Open Sans"/>
              </a:rPr>
              <a:t>Institucional</a:t>
            </a:r>
            <a:r>
              <a:rPr lang="en-US" sz="3200" dirty="0">
                <a:latin typeface="Times New Roman"/>
                <a:ea typeface="Open Sans"/>
                <a:cs typeface="Open Sans"/>
              </a:rPr>
              <a:t> (</a:t>
            </a:r>
            <a:r>
              <a:rPr lang="en-US" sz="3200" err="1">
                <a:latin typeface="Times New Roman"/>
                <a:ea typeface="Open Sans"/>
                <a:cs typeface="Open Sans"/>
              </a:rPr>
              <a:t>medidas</a:t>
            </a:r>
            <a:r>
              <a:rPr lang="en-US" sz="3200" dirty="0">
                <a:latin typeface="Times New Roman"/>
                <a:ea typeface="Open Sans"/>
                <a:cs typeface="Open Sans"/>
              </a:rPr>
              <a:t> de leis do </a:t>
            </a:r>
            <a:r>
              <a:rPr lang="en-US" sz="3200" err="1">
                <a:latin typeface="Times New Roman"/>
                <a:ea typeface="Open Sans"/>
                <a:cs typeface="Open Sans"/>
              </a:rPr>
              <a:t>executivo</a:t>
            </a:r>
            <a:r>
              <a:rPr lang="en-US" sz="3200" dirty="0">
                <a:latin typeface="Times New Roman"/>
                <a:ea typeface="Open Sans"/>
                <a:cs typeface="Open Sans"/>
              </a:rPr>
              <a:t> </a:t>
            </a:r>
            <a:r>
              <a:rPr lang="en-US" sz="3200" err="1">
                <a:latin typeface="Times New Roman"/>
                <a:ea typeface="Open Sans"/>
                <a:cs typeface="Open Sans"/>
              </a:rPr>
              <a:t>que</a:t>
            </a:r>
            <a:r>
              <a:rPr lang="en-US" sz="3200" dirty="0">
                <a:latin typeface="Times New Roman"/>
                <a:ea typeface="Open Sans"/>
                <a:cs typeface="Open Sans"/>
              </a:rPr>
              <a:t> </a:t>
            </a:r>
            <a:r>
              <a:rPr lang="en-US" sz="3200" err="1">
                <a:latin typeface="Times New Roman"/>
                <a:ea typeface="Open Sans"/>
                <a:cs typeface="Open Sans"/>
              </a:rPr>
              <a:t>não</a:t>
            </a:r>
            <a:r>
              <a:rPr lang="en-US" sz="3200" dirty="0">
                <a:latin typeface="Times New Roman"/>
                <a:ea typeface="Open Sans"/>
                <a:cs typeface="Open Sans"/>
              </a:rPr>
              <a:t> </a:t>
            </a:r>
            <a:r>
              <a:rPr lang="en-US" sz="3200" err="1">
                <a:latin typeface="Times New Roman"/>
                <a:ea typeface="Open Sans"/>
                <a:cs typeface="Open Sans"/>
              </a:rPr>
              <a:t>podem</a:t>
            </a:r>
            <a:r>
              <a:rPr lang="en-US" sz="3200" dirty="0">
                <a:latin typeface="Times New Roman"/>
                <a:ea typeface="Open Sans"/>
                <a:cs typeface="Open Sans"/>
              </a:rPr>
              <a:t> ser </a:t>
            </a:r>
            <a:r>
              <a:rPr lang="en-US" sz="3200" err="1">
                <a:latin typeface="Times New Roman"/>
                <a:ea typeface="Open Sans"/>
                <a:cs typeface="Open Sans"/>
              </a:rPr>
              <a:t>contestada</a:t>
            </a:r>
            <a:r>
              <a:rPr lang="en-US" sz="3200" dirty="0">
                <a:latin typeface="Times New Roman"/>
                <a:ea typeface="Open Sans"/>
                <a:cs typeface="Open Sans"/>
              </a:rPr>
              <a:t> </a:t>
            </a:r>
            <a:r>
              <a:rPr lang="en-US" sz="3200" err="1">
                <a:latin typeface="Times New Roman"/>
                <a:ea typeface="Open Sans"/>
                <a:cs typeface="Open Sans"/>
              </a:rPr>
              <a:t>pelo</a:t>
            </a:r>
            <a:r>
              <a:rPr lang="en-US" sz="3200" dirty="0">
                <a:latin typeface="Times New Roman"/>
                <a:ea typeface="Open Sans"/>
                <a:cs typeface="Open Sans"/>
              </a:rPr>
              <a:t> </a:t>
            </a:r>
            <a:r>
              <a:rPr lang="en-US" sz="3200" err="1">
                <a:latin typeface="Times New Roman"/>
                <a:ea typeface="Open Sans"/>
                <a:cs typeface="Open Sans"/>
              </a:rPr>
              <a:t>legislativo</a:t>
            </a:r>
            <a:r>
              <a:rPr lang="en-US" sz="3200" dirty="0">
                <a:latin typeface="Times New Roman"/>
                <a:ea typeface="Open Sans"/>
                <a:cs typeface="Open Sans"/>
              </a:rPr>
              <a:t> e </a:t>
            </a:r>
            <a:r>
              <a:rPr lang="en-US" sz="3200" err="1">
                <a:latin typeface="Times New Roman"/>
                <a:ea typeface="Open Sans"/>
                <a:cs typeface="Open Sans"/>
              </a:rPr>
              <a:t>judiciário</a:t>
            </a:r>
            <a:r>
              <a:rPr lang="en-US" sz="3200" dirty="0">
                <a:latin typeface="Times New Roman"/>
                <a:ea typeface="Open Sans"/>
                <a:cs typeface="Open Sans"/>
              </a:rPr>
              <a:t>): </a:t>
            </a:r>
            <a:r>
              <a:rPr lang="en-US" sz="3200" err="1">
                <a:latin typeface="Times New Roman"/>
                <a:ea typeface="Open Sans"/>
                <a:cs typeface="Open Sans"/>
              </a:rPr>
              <a:t>instaura</a:t>
            </a:r>
            <a:r>
              <a:rPr lang="en-US" sz="3200" dirty="0">
                <a:latin typeface="Times New Roman"/>
                <a:ea typeface="Open Sans"/>
                <a:cs typeface="Open Sans"/>
              </a:rPr>
              <a:t> a </a:t>
            </a:r>
            <a:r>
              <a:rPr lang="en-US" sz="3200" err="1">
                <a:latin typeface="Times New Roman"/>
                <a:ea typeface="Open Sans"/>
                <a:cs typeface="Open Sans"/>
              </a:rPr>
              <a:t>ditadura</a:t>
            </a:r>
            <a:r>
              <a:rPr lang="en-US" sz="3200" dirty="0">
                <a:latin typeface="Times New Roman"/>
                <a:ea typeface="Open Sans"/>
                <a:cs typeface="Open Sans"/>
              </a:rPr>
              <a:t> </a:t>
            </a:r>
            <a:r>
              <a:rPr lang="en-US" sz="3200" err="1">
                <a:latin typeface="Times New Roman"/>
                <a:ea typeface="Open Sans"/>
                <a:cs typeface="Open Sans"/>
              </a:rPr>
              <a:t>criando</a:t>
            </a:r>
            <a:r>
              <a:rPr lang="en-US" sz="3200" dirty="0">
                <a:latin typeface="Times New Roman"/>
                <a:ea typeface="Open Sans"/>
                <a:cs typeface="Open Sans"/>
              </a:rPr>
              <a:t> </a:t>
            </a:r>
            <a:r>
              <a:rPr lang="en-US" sz="3200" err="1">
                <a:latin typeface="Times New Roman"/>
                <a:ea typeface="Open Sans"/>
                <a:cs typeface="Open Sans"/>
              </a:rPr>
              <a:t>limites</a:t>
            </a:r>
            <a:r>
              <a:rPr lang="en-US" sz="3200" dirty="0">
                <a:latin typeface="Times New Roman"/>
                <a:ea typeface="Open Sans"/>
                <a:cs typeface="Open Sans"/>
              </a:rPr>
              <a:t> </a:t>
            </a:r>
            <a:r>
              <a:rPr lang="en-US" sz="3200" err="1">
                <a:latin typeface="Times New Roman"/>
                <a:ea typeface="Open Sans"/>
                <a:cs typeface="Open Sans"/>
              </a:rPr>
              <a:t>ao</a:t>
            </a:r>
            <a:r>
              <a:rPr lang="en-US" sz="3200" dirty="0">
                <a:latin typeface="Times New Roman"/>
                <a:ea typeface="Open Sans"/>
                <a:cs typeface="Open Sans"/>
              </a:rPr>
              <a:t> </a:t>
            </a:r>
            <a:r>
              <a:rPr lang="en-US" sz="3200" err="1">
                <a:latin typeface="Times New Roman"/>
                <a:ea typeface="Open Sans"/>
                <a:cs typeface="Open Sans"/>
              </a:rPr>
              <a:t>legislativo</a:t>
            </a:r>
            <a:r>
              <a:rPr lang="en-US" sz="3200" dirty="0">
                <a:latin typeface="Times New Roman"/>
                <a:ea typeface="Open Sans"/>
                <a:cs typeface="Open Sans"/>
              </a:rPr>
              <a:t>, </a:t>
            </a:r>
            <a:r>
              <a:rPr lang="en-US" sz="3200" err="1">
                <a:latin typeface="Times New Roman"/>
                <a:ea typeface="Open Sans"/>
                <a:cs typeface="Open Sans"/>
              </a:rPr>
              <a:t>aumentando</a:t>
            </a:r>
            <a:r>
              <a:rPr lang="en-US" sz="3200" dirty="0">
                <a:latin typeface="Times New Roman"/>
                <a:ea typeface="Open Sans"/>
                <a:cs typeface="Open Sans"/>
              </a:rPr>
              <a:t> </a:t>
            </a:r>
            <a:r>
              <a:rPr lang="en-US" sz="3200" err="1">
                <a:latin typeface="Times New Roman"/>
                <a:ea typeface="Open Sans"/>
                <a:cs typeface="Open Sans"/>
              </a:rPr>
              <a:t>poderes</a:t>
            </a:r>
            <a:r>
              <a:rPr lang="en-US" sz="3200" dirty="0">
                <a:latin typeface="Times New Roman"/>
                <a:ea typeface="Open Sans"/>
                <a:cs typeface="Open Sans"/>
              </a:rPr>
              <a:t> do </a:t>
            </a:r>
            <a:r>
              <a:rPr lang="en-US" sz="3200" err="1">
                <a:latin typeface="Times New Roman"/>
                <a:ea typeface="Open Sans"/>
                <a:cs typeface="Open Sans"/>
              </a:rPr>
              <a:t>Executivo</a:t>
            </a:r>
            <a:r>
              <a:rPr lang="en-US" sz="3200" dirty="0">
                <a:latin typeface="Times New Roman"/>
                <a:ea typeface="Open Sans"/>
                <a:cs typeface="Open Sans"/>
              </a:rPr>
              <a:t> e </a:t>
            </a:r>
            <a:r>
              <a:rPr lang="en-US" sz="3200" err="1">
                <a:latin typeface="Times New Roman"/>
                <a:ea typeface="Open Sans"/>
                <a:cs typeface="Open Sans"/>
              </a:rPr>
              <a:t>tirando</a:t>
            </a:r>
            <a:r>
              <a:rPr lang="en-US" sz="3200" dirty="0">
                <a:latin typeface="Times New Roman"/>
                <a:ea typeface="Open Sans"/>
                <a:cs typeface="Open Sans"/>
              </a:rPr>
              <a:t> </a:t>
            </a:r>
            <a:r>
              <a:rPr lang="en-US" sz="3200" err="1">
                <a:latin typeface="Times New Roman"/>
                <a:ea typeface="Open Sans"/>
                <a:cs typeface="Open Sans"/>
              </a:rPr>
              <a:t>direitos</a:t>
            </a:r>
            <a:r>
              <a:rPr lang="en-US" sz="3200" dirty="0">
                <a:latin typeface="Times New Roman"/>
                <a:ea typeface="Open Sans"/>
                <a:cs typeface="Open Sans"/>
              </a:rPr>
              <a:t> </a:t>
            </a:r>
            <a:r>
              <a:rPr lang="en-US" sz="3200" err="1">
                <a:latin typeface="Times New Roman"/>
                <a:ea typeface="Open Sans"/>
                <a:cs typeface="Open Sans"/>
              </a:rPr>
              <a:t>políticos</a:t>
            </a:r>
            <a:r>
              <a:rPr lang="en-US" sz="3200" dirty="0">
                <a:latin typeface="Times New Roman"/>
                <a:ea typeface="Open Sans"/>
                <a:cs typeface="Open Sans"/>
              </a:rPr>
              <a:t> de </a:t>
            </a:r>
            <a:r>
              <a:rPr lang="en-US" sz="3200" err="1">
                <a:latin typeface="Times New Roman"/>
                <a:ea typeface="Open Sans"/>
                <a:cs typeface="Open Sans"/>
              </a:rPr>
              <a:t>pessoas</a:t>
            </a:r>
            <a:r>
              <a:rPr lang="en-US" sz="3200" dirty="0">
                <a:latin typeface="Times New Roman"/>
                <a:ea typeface="Open Sans"/>
                <a:cs typeface="Open Sans"/>
              </a:rPr>
              <a:t> </a:t>
            </a:r>
            <a:r>
              <a:rPr lang="en-US" sz="3200" err="1">
                <a:latin typeface="Times New Roman"/>
                <a:ea typeface="Open Sans"/>
                <a:cs typeface="Open Sans"/>
              </a:rPr>
              <a:t>ligadas</a:t>
            </a:r>
            <a:r>
              <a:rPr lang="en-US" sz="3200" dirty="0">
                <a:latin typeface="Times New Roman"/>
                <a:ea typeface="Open Sans"/>
                <a:cs typeface="Open Sans"/>
              </a:rPr>
              <a:t> </a:t>
            </a:r>
            <a:r>
              <a:rPr lang="en-US" sz="3200" err="1">
                <a:latin typeface="Times New Roman"/>
                <a:ea typeface="Open Sans"/>
                <a:cs typeface="Open Sans"/>
              </a:rPr>
              <a:t>ao</a:t>
            </a:r>
            <a:r>
              <a:rPr lang="en-US" sz="3200" dirty="0">
                <a:latin typeface="Times New Roman"/>
                <a:ea typeface="Open Sans"/>
                <a:cs typeface="Open Sans"/>
              </a:rPr>
              <a:t> PTB (João Goulart, Luis Carlos Prestes, Paulo Freire). </a:t>
            </a:r>
            <a:endParaRPr lang="en-US" sz="3200">
              <a:latin typeface="Times New Roman"/>
              <a:ea typeface="Calibri" panose="020F0502020204030204"/>
              <a:cs typeface="Calibri" panose="020F0502020204030204"/>
            </a:endParaRPr>
          </a:p>
          <a:p>
            <a:br>
              <a:rPr lang="en-US" dirty="0"/>
            </a:br>
            <a:endParaRPr lang="en-US" sz="3200">
              <a:latin typeface="Times New Roman"/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115309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Foto em preto e branco de pessoas com capacete em cima&#10;&#10;O conteúdo gerado por IA pode estar incorreto.">
            <a:extLst>
              <a:ext uri="{FF2B5EF4-FFF2-40B4-BE49-F238E27FC236}">
                <a16:creationId xmlns:a16="http://schemas.microsoft.com/office/drawing/2014/main" id="{26AEF647-C412-154C-0650-C128CE6CF8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959" y="1061278"/>
            <a:ext cx="6259995" cy="3012660"/>
          </a:xfrm>
          <a:prstGeom prst="rect">
            <a:avLst/>
          </a:prstGeom>
        </p:spPr>
      </p:pic>
      <p:pic>
        <p:nvPicPr>
          <p:cNvPr id="3" name="Imagem 2" descr="Texto, Carta&#10;&#10;O conteúdo gerado por IA pode estar incorreto.">
            <a:extLst>
              <a:ext uri="{FF2B5EF4-FFF2-40B4-BE49-F238E27FC236}">
                <a16:creationId xmlns:a16="http://schemas.microsoft.com/office/drawing/2014/main" id="{F7EDABEF-CD45-82DC-7AC1-C7D8AD4ADF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1653" y="1066041"/>
            <a:ext cx="4088433" cy="5090353"/>
          </a:xfrm>
          <a:prstGeom prst="rect">
            <a:avLst/>
          </a:prstGeom>
        </p:spPr>
      </p:pic>
      <p:pic>
        <p:nvPicPr>
          <p:cNvPr id="4" name="Imagem 3" descr="Foto em preto e branco de pessoas andando na rua&#10;&#10;O conteúdo gerado por IA pode estar incorreto.">
            <a:extLst>
              <a:ext uri="{FF2B5EF4-FFF2-40B4-BE49-F238E27FC236}">
                <a16:creationId xmlns:a16="http://schemas.microsoft.com/office/drawing/2014/main" id="{140AFB3D-E82F-FAE1-3B2A-6E14A92550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030" y="4109072"/>
            <a:ext cx="6251851" cy="2659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92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5A13FC-F0A1-BDEE-DAF5-9CD5B5A5EA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752C1DEE-2A33-C619-47D8-18D2B92D1543}"/>
              </a:ext>
            </a:extLst>
          </p:cNvPr>
          <p:cNvSpPr txBox="1"/>
          <p:nvPr/>
        </p:nvSpPr>
        <p:spPr>
          <a:xfrm>
            <a:off x="3835" y="734683"/>
            <a:ext cx="12186726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6000" b="1" dirty="0">
                <a:latin typeface="Times New Roman"/>
                <a:ea typeface="Calibri"/>
                <a:cs typeface="Calibri"/>
              </a:rPr>
              <a:t>Governo Castelo Branco (64 – 67)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CEAB5A0-F8C0-E687-D1D6-DAF336D5C8A0}"/>
              </a:ext>
            </a:extLst>
          </p:cNvPr>
          <p:cNvSpPr txBox="1"/>
          <p:nvPr/>
        </p:nvSpPr>
        <p:spPr>
          <a:xfrm>
            <a:off x="281797" y="2193361"/>
            <a:ext cx="11485256" cy="526297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400" b="1" err="1">
                <a:latin typeface="Times New Roman"/>
                <a:ea typeface="Open Sans"/>
                <a:cs typeface="Open Sans"/>
              </a:rPr>
              <a:t>Construção</a:t>
            </a:r>
            <a:r>
              <a:rPr lang="en-US" sz="2400" b="1">
                <a:latin typeface="Times New Roman"/>
                <a:ea typeface="Open Sans"/>
                <a:cs typeface="Open Sans"/>
              </a:rPr>
              <a:t> do </a:t>
            </a:r>
            <a:r>
              <a:rPr lang="en-US" sz="2400" b="1" err="1">
                <a:latin typeface="Times New Roman"/>
                <a:ea typeface="Open Sans"/>
                <a:cs typeface="Open Sans"/>
              </a:rPr>
              <a:t>aparato</a:t>
            </a:r>
            <a:r>
              <a:rPr lang="en-US" sz="2400" b="1">
                <a:latin typeface="Times New Roman"/>
                <a:ea typeface="Open Sans"/>
                <a:cs typeface="Open Sans"/>
              </a:rPr>
              <a:t> repressor e </a:t>
            </a:r>
            <a:r>
              <a:rPr lang="en-US" sz="2400" b="1" err="1">
                <a:latin typeface="Times New Roman"/>
                <a:ea typeface="Open Sans"/>
                <a:cs typeface="Open Sans"/>
              </a:rPr>
              <a:t>controlador</a:t>
            </a:r>
            <a:r>
              <a:rPr lang="en-US" sz="2400" b="1">
                <a:latin typeface="Times New Roman"/>
                <a:ea typeface="Open Sans"/>
                <a:cs typeface="Open Sans"/>
              </a:rPr>
              <a:t>: </a:t>
            </a:r>
            <a:r>
              <a:rPr lang="en-US" sz="2400" err="1">
                <a:latin typeface="Times New Roman"/>
                <a:ea typeface="Open Sans"/>
                <a:cs typeface="Open Sans"/>
              </a:rPr>
              <a:t>formava</a:t>
            </a:r>
            <a:r>
              <a:rPr lang="en-US" sz="2400">
                <a:latin typeface="Times New Roman"/>
                <a:ea typeface="Open Sans"/>
                <a:cs typeface="Open Sans"/>
              </a:rPr>
              <a:t>-se </a:t>
            </a:r>
            <a:r>
              <a:rPr lang="en-US" sz="2400" err="1">
                <a:latin typeface="Times New Roman"/>
                <a:ea typeface="Open Sans"/>
                <a:cs typeface="Open Sans"/>
              </a:rPr>
              <a:t>ali</a:t>
            </a:r>
            <a:r>
              <a:rPr lang="en-US" sz="2400">
                <a:latin typeface="Times New Roman"/>
                <a:ea typeface="Open Sans"/>
                <a:cs typeface="Open Sans"/>
              </a:rPr>
              <a:t> a </a:t>
            </a:r>
            <a:r>
              <a:rPr lang="en-US" sz="2400" err="1">
                <a:latin typeface="Times New Roman"/>
                <a:ea typeface="Open Sans"/>
                <a:cs typeface="Open Sans"/>
              </a:rPr>
              <a:t>tentativa</a:t>
            </a:r>
            <a:r>
              <a:rPr lang="en-US" sz="2400">
                <a:latin typeface="Times New Roman"/>
                <a:ea typeface="Open Sans"/>
                <a:cs typeface="Open Sans"/>
              </a:rPr>
              <a:t> de </a:t>
            </a:r>
            <a:r>
              <a:rPr lang="en-US" sz="2400" err="1">
                <a:latin typeface="Times New Roman"/>
                <a:ea typeface="Open Sans"/>
                <a:cs typeface="Open Sans"/>
              </a:rPr>
              <a:t>limpeza</a:t>
            </a:r>
            <a:r>
              <a:rPr lang="en-US" sz="2400" dirty="0">
                <a:latin typeface="Times New Roman"/>
                <a:ea typeface="Open Sans"/>
                <a:cs typeface="Open Sans"/>
              </a:rPr>
              <a:t> </a:t>
            </a:r>
            <a:r>
              <a:rPr lang="en-US" sz="2400" err="1">
                <a:latin typeface="Times New Roman"/>
                <a:ea typeface="Open Sans"/>
                <a:cs typeface="Open Sans"/>
              </a:rPr>
              <a:t>política</a:t>
            </a:r>
            <a:r>
              <a:rPr lang="en-US" sz="2400">
                <a:latin typeface="Times New Roman"/>
                <a:ea typeface="Open Sans"/>
                <a:cs typeface="Open Sans"/>
              </a:rPr>
              <a:t>, </a:t>
            </a:r>
            <a:r>
              <a:rPr lang="en-US" sz="2400" err="1">
                <a:latin typeface="Times New Roman"/>
                <a:ea typeface="Open Sans"/>
                <a:cs typeface="Open Sans"/>
              </a:rPr>
              <a:t>controle</a:t>
            </a:r>
            <a:r>
              <a:rPr lang="en-US" sz="2400" dirty="0">
                <a:latin typeface="Times New Roman"/>
                <a:ea typeface="Open Sans"/>
                <a:cs typeface="Open Sans"/>
              </a:rPr>
              <a:t> </a:t>
            </a:r>
            <a:r>
              <a:rPr lang="en-US" sz="2400">
                <a:latin typeface="Times New Roman"/>
                <a:ea typeface="Open Sans"/>
                <a:cs typeface="Open Sans"/>
              </a:rPr>
              <a:t>social e a </a:t>
            </a:r>
            <a:r>
              <a:rPr lang="en-US" sz="2400" err="1">
                <a:latin typeface="Times New Roman"/>
                <a:ea typeface="Open Sans"/>
                <a:cs typeface="Open Sans"/>
              </a:rPr>
              <a:t>formação</a:t>
            </a:r>
            <a:r>
              <a:rPr lang="en-US" sz="2400">
                <a:latin typeface="Times New Roman"/>
                <a:ea typeface="Open Sans"/>
                <a:cs typeface="Open Sans"/>
              </a:rPr>
              <a:t> de </a:t>
            </a:r>
            <a:r>
              <a:rPr lang="en-US" sz="2400" err="1">
                <a:latin typeface="Times New Roman"/>
                <a:ea typeface="Open Sans"/>
                <a:cs typeface="Open Sans"/>
              </a:rPr>
              <a:t>uma</a:t>
            </a:r>
            <a:r>
              <a:rPr lang="en-US" sz="2400" dirty="0">
                <a:latin typeface="Times New Roman"/>
                <a:ea typeface="Open Sans"/>
                <a:cs typeface="Open Sans"/>
              </a:rPr>
              <a:t> </a:t>
            </a:r>
            <a:r>
              <a:rPr lang="en-US" sz="2400" err="1">
                <a:latin typeface="Times New Roman"/>
                <a:ea typeface="Open Sans"/>
                <a:cs typeface="Open Sans"/>
              </a:rPr>
              <a:t>Constituição</a:t>
            </a:r>
            <a:r>
              <a:rPr lang="en-US" sz="2400" dirty="0">
                <a:latin typeface="Times New Roman"/>
                <a:ea typeface="Open Sans"/>
                <a:cs typeface="Open Sans"/>
              </a:rPr>
              <a:t> </a:t>
            </a:r>
            <a:r>
              <a:rPr lang="en-US" sz="2400" err="1">
                <a:latin typeface="Times New Roman"/>
                <a:ea typeface="Open Sans"/>
                <a:cs typeface="Open Sans"/>
              </a:rPr>
              <a:t>que</a:t>
            </a:r>
            <a:r>
              <a:rPr lang="en-US" sz="2400" dirty="0">
                <a:latin typeface="Times New Roman"/>
                <a:ea typeface="Open Sans"/>
                <a:cs typeface="Open Sans"/>
              </a:rPr>
              <a:t> </a:t>
            </a:r>
            <a:r>
              <a:rPr lang="en-US" sz="2400" err="1">
                <a:latin typeface="Times New Roman"/>
                <a:ea typeface="Open Sans"/>
                <a:cs typeface="Open Sans"/>
              </a:rPr>
              <a:t>daria</a:t>
            </a:r>
            <a:r>
              <a:rPr lang="en-US" sz="2400" dirty="0">
                <a:latin typeface="Times New Roman"/>
                <a:ea typeface="Open Sans"/>
                <a:cs typeface="Open Sans"/>
              </a:rPr>
              <a:t> </a:t>
            </a:r>
            <a:r>
              <a:rPr lang="en-US" sz="2400" err="1">
                <a:latin typeface="Times New Roman"/>
                <a:ea typeface="Open Sans"/>
                <a:cs typeface="Open Sans"/>
              </a:rPr>
              <a:t>muitos</a:t>
            </a:r>
            <a:r>
              <a:rPr lang="en-US" sz="2400" dirty="0">
                <a:latin typeface="Times New Roman"/>
                <a:ea typeface="Open Sans"/>
                <a:cs typeface="Open Sans"/>
              </a:rPr>
              <a:t> </a:t>
            </a:r>
            <a:r>
              <a:rPr lang="en-US" sz="2400" err="1">
                <a:latin typeface="Times New Roman"/>
                <a:ea typeface="Open Sans"/>
                <a:cs typeface="Open Sans"/>
              </a:rPr>
              <a:t>poderes</a:t>
            </a:r>
            <a:r>
              <a:rPr lang="en-US" sz="2400" dirty="0">
                <a:latin typeface="Times New Roman"/>
                <a:ea typeface="Open Sans"/>
                <a:cs typeface="Open Sans"/>
              </a:rPr>
              <a:t> </a:t>
            </a:r>
            <a:r>
              <a:rPr lang="en-US" sz="2400" err="1">
                <a:latin typeface="Times New Roman"/>
                <a:ea typeface="Open Sans"/>
                <a:cs typeface="Open Sans"/>
              </a:rPr>
              <a:t>ao</a:t>
            </a:r>
            <a:r>
              <a:rPr lang="en-US" sz="2400" dirty="0">
                <a:latin typeface="Times New Roman"/>
                <a:ea typeface="Open Sans"/>
                <a:cs typeface="Open Sans"/>
              </a:rPr>
              <a:t> </a:t>
            </a:r>
            <a:r>
              <a:rPr lang="en-US" sz="2400" err="1">
                <a:latin typeface="Times New Roman"/>
                <a:ea typeface="Open Sans"/>
                <a:cs typeface="Open Sans"/>
              </a:rPr>
              <a:t>presidente</a:t>
            </a:r>
            <a:r>
              <a:rPr lang="en-US" sz="2400" dirty="0">
                <a:latin typeface="Times New Roman"/>
                <a:ea typeface="Open Sans"/>
                <a:cs typeface="Open Sans"/>
              </a:rPr>
              <a:t> </a:t>
            </a:r>
            <a:r>
              <a:rPr lang="en-US" sz="2400" err="1">
                <a:latin typeface="Times New Roman"/>
                <a:ea typeface="Open Sans"/>
                <a:cs typeface="Open Sans"/>
              </a:rPr>
              <a:t>militar</a:t>
            </a:r>
            <a:r>
              <a:rPr lang="en-US" sz="2400">
                <a:latin typeface="Times New Roman"/>
                <a:ea typeface="Open Sans"/>
                <a:cs typeface="Open Sans"/>
              </a:rPr>
              <a:t>. </a:t>
            </a:r>
            <a:endParaRPr lang="pt-BR" sz="2400">
              <a:latin typeface="Times New Roman"/>
              <a:cs typeface="Times New Roman"/>
            </a:endParaRPr>
          </a:p>
          <a:p>
            <a:pPr algn="just"/>
            <a:endParaRPr lang="en-US" sz="2400" dirty="0">
              <a:latin typeface="Times New Roman"/>
              <a:cs typeface="Times New Roman"/>
            </a:endParaRPr>
          </a:p>
          <a:p>
            <a:pPr algn="just"/>
            <a:r>
              <a:rPr lang="en-US" sz="2400" b="1" dirty="0">
                <a:latin typeface="Times New Roman"/>
                <a:ea typeface="Open Sans"/>
                <a:cs typeface="Open Sans"/>
              </a:rPr>
              <a:t>AI 2: </a:t>
            </a:r>
            <a:r>
              <a:rPr lang="en-US" sz="2400" err="1">
                <a:latin typeface="Times New Roman"/>
                <a:ea typeface="Open Sans"/>
                <a:cs typeface="Open Sans"/>
              </a:rPr>
              <a:t>Extinguiu</a:t>
            </a:r>
            <a:r>
              <a:rPr lang="en-US" sz="2400" dirty="0">
                <a:latin typeface="Times New Roman"/>
                <a:ea typeface="Open Sans"/>
                <a:cs typeface="Open Sans"/>
              </a:rPr>
              <a:t> o </a:t>
            </a:r>
            <a:r>
              <a:rPr lang="en-US" sz="2400" err="1">
                <a:latin typeface="Times New Roman"/>
                <a:ea typeface="Open Sans"/>
                <a:cs typeface="Open Sans"/>
              </a:rPr>
              <a:t>pluripartidarismo</a:t>
            </a:r>
            <a:r>
              <a:rPr lang="en-US" sz="2400" b="1" dirty="0">
                <a:latin typeface="Times New Roman"/>
                <a:ea typeface="Open Sans"/>
                <a:cs typeface="Open Sans"/>
              </a:rPr>
              <a:t> </a:t>
            </a:r>
            <a:r>
              <a:rPr lang="en-US" sz="2400" dirty="0">
                <a:latin typeface="Times New Roman"/>
                <a:ea typeface="Open Sans"/>
                <a:cs typeface="Open Sans"/>
              </a:rPr>
              <a:t>e </a:t>
            </a:r>
            <a:r>
              <a:rPr lang="en-US" sz="2400" err="1">
                <a:latin typeface="Times New Roman"/>
                <a:ea typeface="Open Sans"/>
                <a:cs typeface="Open Sans"/>
              </a:rPr>
              <a:t>instaura</a:t>
            </a:r>
            <a:r>
              <a:rPr lang="en-US" sz="2400" dirty="0">
                <a:latin typeface="Times New Roman"/>
                <a:ea typeface="Open Sans"/>
                <a:cs typeface="Open Sans"/>
              </a:rPr>
              <a:t> o </a:t>
            </a:r>
            <a:r>
              <a:rPr lang="en-US" sz="2400" b="1" dirty="0">
                <a:latin typeface="Times New Roman"/>
                <a:ea typeface="Open Sans"/>
                <a:cs typeface="Open Sans"/>
              </a:rPr>
              <a:t>bi </a:t>
            </a:r>
            <a:r>
              <a:rPr lang="en-US" sz="2400" b="1" err="1">
                <a:latin typeface="Times New Roman"/>
                <a:ea typeface="Open Sans"/>
                <a:cs typeface="Open Sans"/>
              </a:rPr>
              <a:t>partidarismo</a:t>
            </a:r>
            <a:r>
              <a:rPr lang="en-US" sz="2400" dirty="0">
                <a:latin typeface="Times New Roman"/>
                <a:ea typeface="Open Sans"/>
                <a:cs typeface="Open Sans"/>
              </a:rPr>
              <a:t>: </a:t>
            </a:r>
            <a:r>
              <a:rPr lang="en-US" sz="2400" b="1" dirty="0">
                <a:latin typeface="Times New Roman"/>
                <a:ea typeface="Open Sans"/>
                <a:cs typeface="Open Sans"/>
              </a:rPr>
              <a:t>MDB  </a:t>
            </a:r>
            <a:r>
              <a:rPr lang="en-US" sz="2400" dirty="0">
                <a:latin typeface="Times New Roman"/>
                <a:ea typeface="Open Sans"/>
                <a:cs typeface="Open Sans"/>
              </a:rPr>
              <a:t>(</a:t>
            </a:r>
            <a:r>
              <a:rPr lang="en-US" sz="2400" err="1">
                <a:latin typeface="Times New Roman"/>
                <a:ea typeface="Open Sans"/>
                <a:cs typeface="Open Sans"/>
              </a:rPr>
              <a:t>Movimento</a:t>
            </a:r>
            <a:r>
              <a:rPr lang="en-US" sz="2400" dirty="0">
                <a:latin typeface="Times New Roman"/>
                <a:ea typeface="Open Sans"/>
                <a:cs typeface="Open Sans"/>
              </a:rPr>
              <a:t> </a:t>
            </a:r>
            <a:r>
              <a:rPr lang="en-US" sz="2400" err="1">
                <a:latin typeface="Times New Roman"/>
                <a:ea typeface="Open Sans"/>
                <a:cs typeface="Open Sans"/>
              </a:rPr>
              <a:t>Democrático</a:t>
            </a:r>
            <a:r>
              <a:rPr lang="en-US" sz="2400" dirty="0">
                <a:latin typeface="Times New Roman"/>
                <a:ea typeface="Open Sans"/>
                <a:cs typeface="Open Sans"/>
              </a:rPr>
              <a:t> Brasileiro – </a:t>
            </a:r>
            <a:r>
              <a:rPr lang="en-US" sz="2400" err="1">
                <a:latin typeface="Times New Roman"/>
                <a:ea typeface="Open Sans"/>
                <a:cs typeface="Open Sans"/>
              </a:rPr>
              <a:t>oposição</a:t>
            </a:r>
            <a:r>
              <a:rPr lang="en-US" sz="2400" dirty="0">
                <a:latin typeface="Times New Roman"/>
                <a:ea typeface="Open Sans"/>
                <a:cs typeface="Open Sans"/>
              </a:rPr>
              <a:t> </a:t>
            </a:r>
            <a:r>
              <a:rPr lang="en-US" sz="2400" err="1">
                <a:latin typeface="Times New Roman"/>
                <a:ea typeface="Open Sans"/>
                <a:cs typeface="Open Sans"/>
              </a:rPr>
              <a:t>permitida</a:t>
            </a:r>
            <a:r>
              <a:rPr lang="en-US" sz="2400" dirty="0">
                <a:latin typeface="Times New Roman"/>
                <a:ea typeface="Open Sans"/>
                <a:cs typeface="Open Sans"/>
              </a:rPr>
              <a:t>) e </a:t>
            </a:r>
            <a:r>
              <a:rPr lang="en-US" sz="2400" b="1" dirty="0">
                <a:latin typeface="Times New Roman"/>
                <a:ea typeface="Open Sans"/>
                <a:cs typeface="Open Sans"/>
              </a:rPr>
              <a:t>ARENA</a:t>
            </a:r>
            <a:r>
              <a:rPr lang="en-US" sz="2400" dirty="0">
                <a:latin typeface="Times New Roman"/>
                <a:ea typeface="Open Sans"/>
                <a:cs typeface="Open Sans"/>
              </a:rPr>
              <a:t> (</a:t>
            </a:r>
            <a:r>
              <a:rPr lang="en-US" sz="2400" err="1">
                <a:latin typeface="Times New Roman"/>
                <a:ea typeface="Open Sans"/>
                <a:cs typeface="Open Sans"/>
              </a:rPr>
              <a:t>Aliança</a:t>
            </a:r>
            <a:r>
              <a:rPr lang="en-US" sz="2400" dirty="0">
                <a:latin typeface="Times New Roman"/>
                <a:ea typeface="Open Sans"/>
                <a:cs typeface="Open Sans"/>
              </a:rPr>
              <a:t> </a:t>
            </a:r>
            <a:r>
              <a:rPr lang="en-US" sz="2400" err="1">
                <a:latin typeface="Times New Roman"/>
                <a:ea typeface="Open Sans"/>
                <a:cs typeface="Open Sans"/>
              </a:rPr>
              <a:t>Renovadora</a:t>
            </a:r>
            <a:r>
              <a:rPr lang="en-US" sz="2400" dirty="0">
                <a:latin typeface="Times New Roman"/>
                <a:ea typeface="Open Sans"/>
                <a:cs typeface="Open Sans"/>
              </a:rPr>
              <a:t> Nacional – </a:t>
            </a:r>
            <a:r>
              <a:rPr lang="en-US" sz="2400" err="1">
                <a:latin typeface="Times New Roman"/>
                <a:ea typeface="Open Sans"/>
                <a:cs typeface="Open Sans"/>
              </a:rPr>
              <a:t>governista</a:t>
            </a:r>
            <a:r>
              <a:rPr lang="en-US" sz="2400" dirty="0">
                <a:latin typeface="Times New Roman"/>
                <a:ea typeface="Open Sans"/>
                <a:cs typeface="Open Sans"/>
              </a:rPr>
              <a:t>).  </a:t>
            </a:r>
            <a:endParaRPr lang="en-US" sz="2400" dirty="0">
              <a:latin typeface="Times New Roman"/>
              <a:cs typeface="Times New Roman"/>
            </a:endParaRPr>
          </a:p>
          <a:p>
            <a:pPr algn="just"/>
            <a:r>
              <a:rPr lang="en-US" sz="2400" b="1" dirty="0">
                <a:latin typeface="Times New Roman"/>
                <a:ea typeface="Open Sans"/>
                <a:cs typeface="Open Sans"/>
              </a:rPr>
              <a:t>AI 3: </a:t>
            </a:r>
            <a:r>
              <a:rPr lang="en-US" sz="2400" b="1" err="1">
                <a:latin typeface="Times New Roman"/>
                <a:ea typeface="Open Sans"/>
                <a:cs typeface="Open Sans"/>
              </a:rPr>
              <a:t>Eleições</a:t>
            </a:r>
            <a:r>
              <a:rPr lang="en-US" sz="2400" b="1" dirty="0">
                <a:latin typeface="Times New Roman"/>
                <a:ea typeface="Open Sans"/>
                <a:cs typeface="Open Sans"/>
              </a:rPr>
              <a:t> </a:t>
            </a:r>
            <a:r>
              <a:rPr lang="en-US" sz="2400" b="1" err="1">
                <a:latin typeface="Times New Roman"/>
                <a:ea typeface="Open Sans"/>
                <a:cs typeface="Open Sans"/>
              </a:rPr>
              <a:t>indiretas</a:t>
            </a:r>
            <a:r>
              <a:rPr lang="en-US" sz="2400" dirty="0">
                <a:latin typeface="Times New Roman"/>
                <a:ea typeface="Open Sans"/>
                <a:cs typeface="Open Sans"/>
              </a:rPr>
              <a:t> para </a:t>
            </a:r>
            <a:r>
              <a:rPr lang="en-US" sz="2400" err="1">
                <a:latin typeface="Times New Roman"/>
                <a:ea typeface="Open Sans"/>
                <a:cs typeface="Open Sans"/>
              </a:rPr>
              <a:t>Governadores</a:t>
            </a:r>
            <a:r>
              <a:rPr lang="en-US" sz="2400" dirty="0">
                <a:latin typeface="Times New Roman"/>
                <a:ea typeface="Open Sans"/>
                <a:cs typeface="Open Sans"/>
              </a:rPr>
              <a:t> e </a:t>
            </a:r>
            <a:r>
              <a:rPr lang="en-US" sz="2400" err="1">
                <a:latin typeface="Times New Roman"/>
                <a:ea typeface="Open Sans"/>
                <a:cs typeface="Open Sans"/>
              </a:rPr>
              <a:t>prefeitos</a:t>
            </a:r>
            <a:r>
              <a:rPr lang="en-US" sz="2400" dirty="0">
                <a:latin typeface="Times New Roman"/>
                <a:ea typeface="Open Sans"/>
                <a:cs typeface="Open Sans"/>
              </a:rPr>
              <a:t> de </a:t>
            </a:r>
            <a:r>
              <a:rPr lang="en-US" sz="2400" err="1">
                <a:latin typeface="Times New Roman"/>
                <a:ea typeface="Open Sans"/>
                <a:cs typeface="Open Sans"/>
              </a:rPr>
              <a:t>grandes</a:t>
            </a:r>
            <a:r>
              <a:rPr lang="en-US" sz="2400" dirty="0">
                <a:latin typeface="Times New Roman"/>
                <a:ea typeface="Open Sans"/>
                <a:cs typeface="Open Sans"/>
              </a:rPr>
              <a:t> </a:t>
            </a:r>
            <a:r>
              <a:rPr lang="en-US" sz="2400" err="1">
                <a:latin typeface="Times New Roman"/>
                <a:ea typeface="Open Sans"/>
                <a:cs typeface="Open Sans"/>
              </a:rPr>
              <a:t>cidades</a:t>
            </a:r>
            <a:r>
              <a:rPr lang="en-US" sz="2400" dirty="0">
                <a:latin typeface="Times New Roman"/>
                <a:ea typeface="Open Sans"/>
                <a:cs typeface="Open Sans"/>
              </a:rPr>
              <a:t>. </a:t>
            </a:r>
            <a:endParaRPr lang="en-US" sz="2400" dirty="0">
              <a:latin typeface="Times New Roman"/>
              <a:cs typeface="Times New Roman"/>
            </a:endParaRPr>
          </a:p>
          <a:p>
            <a:pPr algn="just"/>
            <a:r>
              <a:rPr lang="en-US" sz="2400" b="1" dirty="0">
                <a:latin typeface="Times New Roman"/>
                <a:ea typeface="Open Sans"/>
                <a:cs typeface="Open Sans"/>
              </a:rPr>
              <a:t>AI 4: </a:t>
            </a:r>
            <a:r>
              <a:rPr lang="en-US" sz="2400" err="1">
                <a:latin typeface="Times New Roman"/>
                <a:ea typeface="Open Sans"/>
                <a:cs typeface="Open Sans"/>
              </a:rPr>
              <a:t>Fechamento</a:t>
            </a:r>
            <a:r>
              <a:rPr lang="en-US" sz="2400" dirty="0">
                <a:latin typeface="Times New Roman"/>
                <a:ea typeface="Open Sans"/>
                <a:cs typeface="Open Sans"/>
              </a:rPr>
              <a:t> do </a:t>
            </a:r>
            <a:r>
              <a:rPr lang="en-US" sz="2400" err="1">
                <a:latin typeface="Times New Roman"/>
                <a:ea typeface="Open Sans"/>
                <a:cs typeface="Open Sans"/>
              </a:rPr>
              <a:t>Congresso</a:t>
            </a:r>
            <a:r>
              <a:rPr lang="en-US" sz="2400" dirty="0">
                <a:latin typeface="Times New Roman"/>
                <a:ea typeface="Open Sans"/>
                <a:cs typeface="Open Sans"/>
              </a:rPr>
              <a:t> Nacional e </a:t>
            </a:r>
            <a:r>
              <a:rPr lang="en-US" sz="2400" err="1">
                <a:latin typeface="Times New Roman"/>
                <a:ea typeface="Open Sans"/>
                <a:cs typeface="Open Sans"/>
              </a:rPr>
              <a:t>reabertura</a:t>
            </a:r>
            <a:r>
              <a:rPr lang="en-US" sz="2400" dirty="0">
                <a:latin typeface="Times New Roman"/>
                <a:ea typeface="Open Sans"/>
                <a:cs typeface="Open Sans"/>
              </a:rPr>
              <a:t> (</a:t>
            </a:r>
            <a:r>
              <a:rPr lang="en-US" sz="2400" err="1">
                <a:latin typeface="Times New Roman"/>
                <a:ea typeface="Open Sans"/>
                <a:cs typeface="Open Sans"/>
              </a:rPr>
              <a:t>retirada</a:t>
            </a:r>
            <a:r>
              <a:rPr lang="en-US" sz="2400" dirty="0">
                <a:latin typeface="Times New Roman"/>
                <a:ea typeface="Open Sans"/>
                <a:cs typeface="Open Sans"/>
              </a:rPr>
              <a:t> e </a:t>
            </a:r>
            <a:r>
              <a:rPr lang="en-US" sz="2400" err="1">
                <a:latin typeface="Times New Roman"/>
                <a:ea typeface="Open Sans"/>
                <a:cs typeface="Open Sans"/>
              </a:rPr>
              <a:t>cassação</a:t>
            </a:r>
            <a:r>
              <a:rPr lang="en-US" sz="2400" dirty="0">
                <a:latin typeface="Times New Roman"/>
                <a:ea typeface="Open Sans"/>
                <a:cs typeface="Open Sans"/>
              </a:rPr>
              <a:t> de </a:t>
            </a:r>
            <a:r>
              <a:rPr lang="en-US" sz="2400" err="1">
                <a:latin typeface="Times New Roman"/>
                <a:ea typeface="Open Sans"/>
                <a:cs typeface="Open Sans"/>
              </a:rPr>
              <a:t>candidatos</a:t>
            </a:r>
            <a:r>
              <a:rPr lang="en-US" sz="2400" dirty="0">
                <a:latin typeface="Times New Roman"/>
                <a:ea typeface="Open Sans"/>
                <a:cs typeface="Open Sans"/>
              </a:rPr>
              <a:t> </a:t>
            </a:r>
            <a:r>
              <a:rPr lang="en-US" sz="2400" err="1">
                <a:latin typeface="Times New Roman"/>
                <a:ea typeface="Open Sans"/>
                <a:cs typeface="Open Sans"/>
              </a:rPr>
              <a:t>opositores</a:t>
            </a:r>
            <a:r>
              <a:rPr lang="en-US" sz="2400" dirty="0">
                <a:latin typeface="Times New Roman"/>
                <a:ea typeface="Open Sans"/>
                <a:cs typeface="Open Sans"/>
              </a:rPr>
              <a:t>) para </a:t>
            </a:r>
            <a:r>
              <a:rPr lang="en-US" sz="2400" err="1">
                <a:latin typeface="Times New Roman"/>
                <a:ea typeface="Open Sans"/>
                <a:cs typeface="Open Sans"/>
              </a:rPr>
              <a:t>publicação</a:t>
            </a:r>
            <a:r>
              <a:rPr lang="en-US" sz="2400" dirty="0">
                <a:latin typeface="Times New Roman"/>
                <a:ea typeface="Open Sans"/>
                <a:cs typeface="Open Sans"/>
              </a:rPr>
              <a:t> da </a:t>
            </a:r>
            <a:r>
              <a:rPr lang="en-US" sz="2400" b="1" err="1">
                <a:latin typeface="Times New Roman"/>
                <a:ea typeface="Open Sans"/>
                <a:cs typeface="Open Sans"/>
              </a:rPr>
              <a:t>Constituição</a:t>
            </a:r>
            <a:r>
              <a:rPr lang="en-US" sz="2400" b="1" dirty="0">
                <a:latin typeface="Times New Roman"/>
                <a:ea typeface="Open Sans"/>
                <a:cs typeface="Open Sans"/>
              </a:rPr>
              <a:t> de 1967</a:t>
            </a:r>
            <a:r>
              <a:rPr lang="en-US" sz="2400" dirty="0">
                <a:latin typeface="Times New Roman"/>
                <a:ea typeface="Open Sans"/>
                <a:cs typeface="Open Sans"/>
              </a:rPr>
              <a:t>, </a:t>
            </a:r>
            <a:r>
              <a:rPr lang="en-US" sz="2400" err="1">
                <a:latin typeface="Times New Roman"/>
                <a:ea typeface="Open Sans"/>
                <a:cs typeface="Open Sans"/>
              </a:rPr>
              <a:t>este</a:t>
            </a:r>
            <a:r>
              <a:rPr lang="en-US" sz="2400" dirty="0">
                <a:latin typeface="Times New Roman"/>
                <a:ea typeface="Open Sans"/>
                <a:cs typeface="Open Sans"/>
              </a:rPr>
              <a:t> </a:t>
            </a:r>
            <a:r>
              <a:rPr lang="en-US" sz="2400" err="1">
                <a:latin typeface="Times New Roman"/>
                <a:ea typeface="Open Sans"/>
                <a:cs typeface="Open Sans"/>
              </a:rPr>
              <a:t>documento</a:t>
            </a:r>
            <a:r>
              <a:rPr lang="en-US" sz="2400" dirty="0">
                <a:latin typeface="Times New Roman"/>
                <a:ea typeface="Open Sans"/>
                <a:cs typeface="Open Sans"/>
              </a:rPr>
              <a:t> </a:t>
            </a:r>
            <a:r>
              <a:rPr lang="en-US" sz="2400" err="1">
                <a:latin typeface="Times New Roman"/>
                <a:ea typeface="Open Sans"/>
                <a:cs typeface="Open Sans"/>
              </a:rPr>
              <a:t>acaba</a:t>
            </a:r>
            <a:r>
              <a:rPr lang="en-US" sz="2400" dirty="0">
                <a:latin typeface="Times New Roman"/>
                <a:ea typeface="Open Sans"/>
                <a:cs typeface="Open Sans"/>
              </a:rPr>
              <a:t> </a:t>
            </a:r>
            <a:r>
              <a:rPr lang="en-US" sz="2400" err="1">
                <a:latin typeface="Times New Roman"/>
                <a:ea typeface="Open Sans"/>
                <a:cs typeface="Open Sans"/>
              </a:rPr>
              <a:t>reunindo</a:t>
            </a:r>
            <a:r>
              <a:rPr lang="en-US" sz="2400" dirty="0">
                <a:latin typeface="Times New Roman"/>
                <a:ea typeface="Open Sans"/>
                <a:cs typeface="Open Sans"/>
              </a:rPr>
              <a:t> </a:t>
            </a:r>
            <a:r>
              <a:rPr lang="en-US" sz="2400" err="1">
                <a:latin typeface="Times New Roman"/>
                <a:ea typeface="Open Sans"/>
                <a:cs typeface="Open Sans"/>
              </a:rPr>
              <a:t>todos</a:t>
            </a:r>
            <a:r>
              <a:rPr lang="en-US" sz="2400" dirty="0">
                <a:latin typeface="Times New Roman"/>
                <a:ea typeface="Open Sans"/>
                <a:cs typeface="Open Sans"/>
              </a:rPr>
              <a:t> </a:t>
            </a:r>
            <a:r>
              <a:rPr lang="en-US" sz="2400" err="1">
                <a:latin typeface="Times New Roman"/>
                <a:ea typeface="Open Sans"/>
                <a:cs typeface="Open Sans"/>
              </a:rPr>
              <a:t>os</a:t>
            </a:r>
            <a:r>
              <a:rPr lang="en-US" sz="2400" dirty="0">
                <a:latin typeface="Times New Roman"/>
                <a:ea typeface="Open Sans"/>
                <a:cs typeface="Open Sans"/>
              </a:rPr>
              <a:t> outros </a:t>
            </a:r>
            <a:r>
              <a:rPr lang="en-US" sz="2400" err="1">
                <a:latin typeface="Times New Roman"/>
                <a:ea typeface="Open Sans"/>
                <a:cs typeface="Open Sans"/>
              </a:rPr>
              <a:t>atos</a:t>
            </a:r>
            <a:r>
              <a:rPr lang="en-US" sz="2400" dirty="0">
                <a:latin typeface="Times New Roman"/>
                <a:ea typeface="Open Sans"/>
                <a:cs typeface="Open Sans"/>
              </a:rPr>
              <a:t> </a:t>
            </a:r>
            <a:r>
              <a:rPr lang="en-US" sz="2400" err="1">
                <a:latin typeface="Times New Roman"/>
                <a:ea typeface="Open Sans"/>
                <a:cs typeface="Open Sans"/>
              </a:rPr>
              <a:t>em</a:t>
            </a:r>
            <a:r>
              <a:rPr lang="en-US" sz="2400" dirty="0">
                <a:latin typeface="Times New Roman"/>
                <a:ea typeface="Open Sans"/>
                <a:cs typeface="Open Sans"/>
              </a:rPr>
              <a:t> um </a:t>
            </a:r>
            <a:r>
              <a:rPr lang="en-US" sz="2400" err="1">
                <a:latin typeface="Times New Roman"/>
                <a:ea typeface="Open Sans"/>
                <a:cs typeface="Open Sans"/>
              </a:rPr>
              <a:t>documento</a:t>
            </a:r>
            <a:r>
              <a:rPr lang="en-US" sz="2400" dirty="0">
                <a:latin typeface="Times New Roman"/>
                <a:ea typeface="Open Sans"/>
                <a:cs typeface="Open Sans"/>
              </a:rPr>
              <a:t> </a:t>
            </a:r>
            <a:r>
              <a:rPr lang="en-US" sz="2400" err="1">
                <a:latin typeface="Times New Roman"/>
                <a:ea typeface="Open Sans"/>
                <a:cs typeface="Open Sans"/>
              </a:rPr>
              <a:t>único</a:t>
            </a:r>
            <a:r>
              <a:rPr lang="en-US" sz="2400" dirty="0">
                <a:latin typeface="Times New Roman"/>
                <a:ea typeface="Open Sans"/>
                <a:cs typeface="Open Sans"/>
              </a:rPr>
              <a:t>.  </a:t>
            </a:r>
            <a:endParaRPr lang="en-US" sz="2400" dirty="0">
              <a:latin typeface="Times New Roman"/>
              <a:cs typeface="Times New Roman"/>
            </a:endParaRPr>
          </a:p>
          <a:p>
            <a:br>
              <a:rPr lang="en-US" dirty="0"/>
            </a:br>
            <a:endParaRPr lang="en-US" sz="2400" dirty="0">
              <a:latin typeface="Times New Roman"/>
              <a:cs typeface="Times New Roman"/>
            </a:endParaRPr>
          </a:p>
          <a:p>
            <a:pPr marL="457200" indent="-457200">
              <a:buFont typeface="Calibri"/>
              <a:buChar char="-"/>
            </a:pPr>
            <a:endParaRPr lang="en-US" sz="3000" b="1">
              <a:latin typeface="Times New Roman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09976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4ADCE9-A0EA-5E7A-8D1B-DA225C0EFB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8BC4547D-F9A7-4881-947D-3AB27676B585}"/>
              </a:ext>
            </a:extLst>
          </p:cNvPr>
          <p:cNvSpPr txBox="1"/>
          <p:nvPr/>
        </p:nvSpPr>
        <p:spPr>
          <a:xfrm>
            <a:off x="-10542" y="835325"/>
            <a:ext cx="12186726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6000" b="1" dirty="0">
                <a:latin typeface="Times New Roman"/>
                <a:ea typeface="+mn-lt"/>
                <a:cs typeface="+mn-lt"/>
              </a:rPr>
              <a:t>Crise econômica e desconfiança</a:t>
            </a:r>
            <a:endParaRPr lang="pt-BR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4B4A726-5F6D-52EB-5C91-888D95352980}"/>
              </a:ext>
            </a:extLst>
          </p:cNvPr>
          <p:cNvSpPr txBox="1"/>
          <p:nvPr/>
        </p:nvSpPr>
        <p:spPr>
          <a:xfrm>
            <a:off x="339306" y="2280250"/>
            <a:ext cx="5737646" cy="480131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3000" err="1">
                <a:latin typeface="Times New Roman"/>
                <a:ea typeface="Open Sans"/>
                <a:cs typeface="Open Sans"/>
              </a:rPr>
              <a:t>Alguns</a:t>
            </a:r>
            <a:r>
              <a:rPr lang="en-US" sz="3000" dirty="0">
                <a:latin typeface="Times New Roman"/>
                <a:ea typeface="Open Sans"/>
                <a:cs typeface="Open Sans"/>
              </a:rPr>
              <a:t> </a:t>
            </a:r>
            <a:r>
              <a:rPr lang="en-US" sz="3000" err="1">
                <a:latin typeface="Times New Roman"/>
                <a:ea typeface="Open Sans"/>
                <a:cs typeface="Open Sans"/>
              </a:rPr>
              <a:t>setores</a:t>
            </a:r>
            <a:r>
              <a:rPr lang="en-US" sz="3000" dirty="0">
                <a:latin typeface="Times New Roman"/>
                <a:ea typeface="Open Sans"/>
                <a:cs typeface="Open Sans"/>
              </a:rPr>
              <a:t> </a:t>
            </a:r>
            <a:r>
              <a:rPr lang="en-US" sz="3000" err="1">
                <a:latin typeface="Times New Roman"/>
                <a:ea typeface="Open Sans"/>
                <a:cs typeface="Open Sans"/>
              </a:rPr>
              <a:t>que</a:t>
            </a:r>
            <a:r>
              <a:rPr lang="en-US" sz="3000" dirty="0">
                <a:latin typeface="Times New Roman"/>
                <a:ea typeface="Open Sans"/>
                <a:cs typeface="Open Sans"/>
              </a:rPr>
              <a:t> </a:t>
            </a:r>
            <a:r>
              <a:rPr lang="en-US" sz="3000" err="1">
                <a:latin typeface="Times New Roman"/>
                <a:ea typeface="Open Sans"/>
                <a:cs typeface="Open Sans"/>
              </a:rPr>
              <a:t>apoiaram</a:t>
            </a:r>
            <a:r>
              <a:rPr lang="en-US" sz="3000">
                <a:latin typeface="Times New Roman"/>
                <a:ea typeface="Open Sans"/>
                <a:cs typeface="Open Sans"/>
              </a:rPr>
              <a:t> a </a:t>
            </a:r>
            <a:r>
              <a:rPr lang="en-US" sz="3000" err="1">
                <a:latin typeface="Times New Roman"/>
                <a:ea typeface="Open Sans"/>
                <a:cs typeface="Open Sans"/>
              </a:rPr>
              <a:t>chegada</a:t>
            </a:r>
            <a:r>
              <a:rPr lang="en-US" sz="3000">
                <a:latin typeface="Times New Roman"/>
                <a:ea typeface="Open Sans"/>
                <a:cs typeface="Open Sans"/>
              </a:rPr>
              <a:t> dos </a:t>
            </a:r>
            <a:r>
              <a:rPr lang="en-US" sz="3000" err="1">
                <a:latin typeface="Times New Roman"/>
                <a:ea typeface="Open Sans"/>
                <a:cs typeface="Open Sans"/>
              </a:rPr>
              <a:t>militares</a:t>
            </a:r>
            <a:r>
              <a:rPr lang="en-US" sz="3000">
                <a:latin typeface="Times New Roman"/>
                <a:ea typeface="Open Sans"/>
                <a:cs typeface="Open Sans"/>
              </a:rPr>
              <a:t> </a:t>
            </a:r>
            <a:r>
              <a:rPr lang="en-US" sz="3000" err="1">
                <a:latin typeface="Times New Roman"/>
                <a:ea typeface="Open Sans"/>
                <a:cs typeface="Open Sans"/>
              </a:rPr>
              <a:t>ao</a:t>
            </a:r>
            <a:r>
              <a:rPr lang="en-US" sz="3000">
                <a:latin typeface="Times New Roman"/>
                <a:ea typeface="Open Sans"/>
                <a:cs typeface="Open Sans"/>
              </a:rPr>
              <a:t> </a:t>
            </a:r>
            <a:r>
              <a:rPr lang="en-US" sz="3000" err="1">
                <a:latin typeface="Times New Roman"/>
                <a:ea typeface="Open Sans"/>
                <a:cs typeface="Open Sans"/>
              </a:rPr>
              <a:t>poder</a:t>
            </a:r>
            <a:r>
              <a:rPr lang="en-US" sz="3000">
                <a:latin typeface="Times New Roman"/>
                <a:ea typeface="Open Sans"/>
                <a:cs typeface="Open Sans"/>
              </a:rPr>
              <a:t> </a:t>
            </a:r>
            <a:r>
              <a:rPr lang="en-US" sz="3000" err="1">
                <a:latin typeface="Times New Roman"/>
                <a:ea typeface="Open Sans"/>
                <a:cs typeface="Open Sans"/>
              </a:rPr>
              <a:t>passam</a:t>
            </a:r>
            <a:r>
              <a:rPr lang="en-US" sz="3000">
                <a:latin typeface="Times New Roman"/>
                <a:ea typeface="Open Sans"/>
                <a:cs typeface="Open Sans"/>
              </a:rPr>
              <a:t> a </a:t>
            </a:r>
            <a:r>
              <a:rPr lang="en-US" sz="3000" err="1">
                <a:latin typeface="Times New Roman"/>
                <a:ea typeface="Open Sans"/>
                <a:cs typeface="Open Sans"/>
              </a:rPr>
              <a:t>olhar</a:t>
            </a:r>
            <a:r>
              <a:rPr lang="en-US" sz="3000">
                <a:latin typeface="Times New Roman"/>
                <a:ea typeface="Open Sans"/>
                <a:cs typeface="Open Sans"/>
              </a:rPr>
              <a:t> com </a:t>
            </a:r>
            <a:r>
              <a:rPr lang="en-US" sz="3000" err="1">
                <a:latin typeface="Times New Roman"/>
                <a:ea typeface="Open Sans"/>
                <a:cs typeface="Open Sans"/>
              </a:rPr>
              <a:t>desconfiança</a:t>
            </a:r>
            <a:r>
              <a:rPr lang="en-US" sz="3000">
                <a:latin typeface="Times New Roman"/>
                <a:ea typeface="Open Sans"/>
                <a:cs typeface="Open Sans"/>
              </a:rPr>
              <a:t> o </a:t>
            </a:r>
            <a:r>
              <a:rPr lang="en-US" sz="3000" err="1">
                <a:latin typeface="Times New Roman"/>
                <a:ea typeface="Open Sans"/>
                <a:cs typeface="Open Sans"/>
              </a:rPr>
              <a:t>início</a:t>
            </a:r>
            <a:r>
              <a:rPr lang="en-US" sz="3000">
                <a:latin typeface="Times New Roman"/>
                <a:ea typeface="Open Sans"/>
                <a:cs typeface="Open Sans"/>
              </a:rPr>
              <a:t> da </a:t>
            </a:r>
            <a:r>
              <a:rPr lang="en-US" sz="3000" err="1">
                <a:latin typeface="Times New Roman"/>
                <a:ea typeface="Open Sans"/>
                <a:cs typeface="Open Sans"/>
              </a:rPr>
              <a:t>repressão</a:t>
            </a:r>
            <a:r>
              <a:rPr lang="en-US" sz="3000">
                <a:latin typeface="Times New Roman"/>
                <a:ea typeface="Open Sans"/>
                <a:cs typeface="Open Sans"/>
              </a:rPr>
              <a:t>, </a:t>
            </a:r>
            <a:r>
              <a:rPr lang="en-US" sz="3000" err="1">
                <a:latin typeface="Times New Roman"/>
                <a:ea typeface="Open Sans"/>
                <a:cs typeface="Open Sans"/>
              </a:rPr>
              <a:t>censura</a:t>
            </a:r>
            <a:r>
              <a:rPr lang="en-US" sz="3000">
                <a:latin typeface="Times New Roman"/>
                <a:ea typeface="Open Sans"/>
                <a:cs typeface="Open Sans"/>
              </a:rPr>
              <a:t> e </a:t>
            </a:r>
            <a:r>
              <a:rPr lang="en-US" sz="3000" err="1">
                <a:latin typeface="Times New Roman"/>
                <a:ea typeface="Open Sans"/>
                <a:cs typeface="Open Sans"/>
              </a:rPr>
              <a:t>perda</a:t>
            </a:r>
            <a:r>
              <a:rPr lang="en-US" sz="3000">
                <a:latin typeface="Times New Roman"/>
                <a:ea typeface="Open Sans"/>
                <a:cs typeface="Open Sans"/>
              </a:rPr>
              <a:t> de </a:t>
            </a:r>
            <a:r>
              <a:rPr lang="en-US" sz="3000" err="1">
                <a:latin typeface="Times New Roman"/>
                <a:ea typeface="Open Sans"/>
                <a:cs typeface="Open Sans"/>
              </a:rPr>
              <a:t>liberdade</a:t>
            </a:r>
            <a:r>
              <a:rPr lang="en-US" sz="3000">
                <a:latin typeface="Times New Roman"/>
                <a:ea typeface="Open Sans"/>
                <a:cs typeface="Open Sans"/>
              </a:rPr>
              <a:t> a </a:t>
            </a:r>
            <a:r>
              <a:rPr lang="en-US" sz="3000" err="1">
                <a:latin typeface="Times New Roman"/>
                <a:ea typeface="Open Sans"/>
                <a:cs typeface="Open Sans"/>
              </a:rPr>
              <a:t>partir</a:t>
            </a:r>
            <a:r>
              <a:rPr lang="en-US" sz="3000">
                <a:latin typeface="Times New Roman"/>
                <a:ea typeface="Open Sans"/>
                <a:cs typeface="Open Sans"/>
              </a:rPr>
              <a:t> da </a:t>
            </a:r>
            <a:r>
              <a:rPr lang="en-US" sz="3000" err="1">
                <a:latin typeface="Times New Roman"/>
                <a:ea typeface="Open Sans"/>
                <a:cs typeface="Open Sans"/>
              </a:rPr>
              <a:t>aprovação</a:t>
            </a:r>
            <a:r>
              <a:rPr lang="en-US" sz="3000">
                <a:latin typeface="Times New Roman"/>
                <a:ea typeface="Open Sans"/>
                <a:cs typeface="Open Sans"/>
              </a:rPr>
              <a:t> da </a:t>
            </a:r>
            <a:r>
              <a:rPr lang="en-US" sz="3000" b="1">
                <a:latin typeface="Times New Roman"/>
                <a:ea typeface="Open Sans"/>
                <a:cs typeface="Open Sans"/>
              </a:rPr>
              <a:t>Lei da Imprensa </a:t>
            </a:r>
            <a:r>
              <a:rPr lang="en-US" sz="3000">
                <a:latin typeface="Times New Roman"/>
                <a:ea typeface="Open Sans"/>
                <a:cs typeface="Open Sans"/>
              </a:rPr>
              <a:t>e da </a:t>
            </a:r>
            <a:r>
              <a:rPr lang="en-US" sz="3000" b="1">
                <a:latin typeface="Times New Roman"/>
                <a:ea typeface="Open Sans"/>
                <a:cs typeface="Open Sans"/>
              </a:rPr>
              <a:t>Lei de Segurança Nacional</a:t>
            </a:r>
            <a:r>
              <a:rPr lang="en-US" sz="3000">
                <a:latin typeface="Times New Roman"/>
                <a:ea typeface="Open Sans"/>
                <a:cs typeface="Open Sans"/>
              </a:rPr>
              <a:t> (pg. 203).</a:t>
            </a:r>
            <a:endParaRPr lang="pt-BR" sz="3000">
              <a:latin typeface="Times New Roman"/>
              <a:cs typeface="Times New Roman"/>
            </a:endParaRPr>
          </a:p>
          <a:p>
            <a:pPr algn="just"/>
            <a:endParaRPr lang="en-US" sz="3000" dirty="0">
              <a:solidFill>
                <a:srgbClr val="000000"/>
              </a:solidFill>
              <a:latin typeface="Times New Roman"/>
              <a:ea typeface="Open Sans"/>
              <a:cs typeface="Open Sans"/>
            </a:endParaRPr>
          </a:p>
          <a:p>
            <a:pPr algn="just"/>
            <a:r>
              <a:rPr lang="en-US" sz="1200" dirty="0">
                <a:solidFill>
                  <a:srgbClr val="57BB8A"/>
                </a:solidFill>
                <a:latin typeface="Times New Roman"/>
                <a:ea typeface="+mn-lt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http://memoriasdaditadura.org.br/saibamais/lei-de-seguranca-nacional-de-1967/</a:t>
            </a:r>
            <a:r>
              <a:rPr lang="en-US" sz="1200" dirty="0">
                <a:latin typeface="Times New Roman"/>
                <a:ea typeface="Open Sans"/>
                <a:cs typeface="Open Sans"/>
              </a:rPr>
              <a:t> </a:t>
            </a:r>
            <a:r>
              <a:rPr lang="en-US" sz="1200" dirty="0">
                <a:solidFill>
                  <a:srgbClr val="57BB8A"/>
                </a:solidFill>
                <a:latin typeface="Times New Roman"/>
                <a:ea typeface="+mn-lt"/>
                <a:cs typeface="Arial"/>
                <a:hlinkClick r:id="rId3"/>
              </a:rPr>
              <a:t>https://br.historyplay.tv/hoje-na-historia/governo-militar-sanciona-lei-de-imprensa</a:t>
            </a:r>
            <a:r>
              <a:rPr lang="en-US" sz="1200" dirty="0">
                <a:latin typeface="Times New Roman"/>
                <a:ea typeface="Open Sans"/>
                <a:cs typeface="Open Sans"/>
              </a:rPr>
              <a:t> </a:t>
            </a:r>
            <a:endParaRPr lang="en-US" sz="1200">
              <a:latin typeface="Times New Roman"/>
              <a:cs typeface="Times New Roman"/>
            </a:endParaRPr>
          </a:p>
          <a:p>
            <a:br>
              <a:rPr lang="en-US" dirty="0"/>
            </a:br>
            <a:endParaRPr lang="en-US" sz="1200">
              <a:ea typeface="Calibri"/>
              <a:cs typeface="Calibri"/>
            </a:endParaRPr>
          </a:p>
          <a:p>
            <a:endParaRPr lang="en-US" sz="1200" dirty="0"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2" name="Imagem 1" descr="Página 10 do jornal O Globo em 29/12/1966">
            <a:extLst>
              <a:ext uri="{FF2B5EF4-FFF2-40B4-BE49-F238E27FC236}">
                <a16:creationId xmlns:a16="http://schemas.microsoft.com/office/drawing/2014/main" id="{B1F55CFE-0654-8079-61CB-8CEEC0AFD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5254" y="2284758"/>
            <a:ext cx="5228534" cy="364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3705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F46E74-3C47-F512-8F07-1553ED677E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755F169F-287B-A4B4-2434-731E4A148917}"/>
              </a:ext>
            </a:extLst>
          </p:cNvPr>
          <p:cNvSpPr txBox="1"/>
          <p:nvPr/>
        </p:nvSpPr>
        <p:spPr>
          <a:xfrm>
            <a:off x="-10542" y="835325"/>
            <a:ext cx="12186726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6000" b="1" dirty="0">
                <a:latin typeface="Times New Roman"/>
                <a:ea typeface="+mn-lt"/>
                <a:cs typeface="+mn-lt"/>
              </a:rPr>
              <a:t>Linha Dura</a:t>
            </a:r>
            <a:endParaRPr lang="pt-BR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2C518B4-5D5F-1471-4A75-6B48576E57A4}"/>
              </a:ext>
            </a:extLst>
          </p:cNvPr>
          <p:cNvSpPr txBox="1"/>
          <p:nvPr/>
        </p:nvSpPr>
        <p:spPr>
          <a:xfrm>
            <a:off x="339306" y="2103554"/>
            <a:ext cx="6974517" cy="60324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600" err="1">
                <a:latin typeface="Times New Roman"/>
                <a:ea typeface="Open Sans"/>
                <a:cs typeface="Open Sans"/>
              </a:rPr>
              <a:t>Período</a:t>
            </a:r>
            <a:r>
              <a:rPr lang="en-US" sz="2600" dirty="0">
                <a:latin typeface="Times New Roman"/>
                <a:ea typeface="Open Sans"/>
                <a:cs typeface="Open Sans"/>
              </a:rPr>
              <a:t> entre 1967 e 1974, </a:t>
            </a:r>
            <a:r>
              <a:rPr lang="en-US" sz="2600" err="1">
                <a:latin typeface="Times New Roman"/>
                <a:ea typeface="Open Sans"/>
                <a:cs typeface="Open Sans"/>
              </a:rPr>
              <a:t>foi</a:t>
            </a:r>
            <a:r>
              <a:rPr lang="en-US" sz="2600" dirty="0">
                <a:latin typeface="Times New Roman"/>
                <a:ea typeface="Open Sans"/>
                <a:cs typeface="Open Sans"/>
              </a:rPr>
              <a:t> </a:t>
            </a:r>
            <a:r>
              <a:rPr lang="en-US" sz="2600" err="1">
                <a:latin typeface="Times New Roman"/>
                <a:ea typeface="Open Sans"/>
                <a:cs typeface="Open Sans"/>
              </a:rPr>
              <a:t>marcado</a:t>
            </a:r>
            <a:r>
              <a:rPr lang="en-US" sz="2600" dirty="0">
                <a:latin typeface="Times New Roman"/>
                <a:ea typeface="Open Sans"/>
                <a:cs typeface="Open Sans"/>
              </a:rPr>
              <a:t> pela </a:t>
            </a:r>
            <a:r>
              <a:rPr lang="en-US" sz="2600" err="1">
                <a:latin typeface="Times New Roman"/>
                <a:ea typeface="Open Sans"/>
                <a:cs typeface="Open Sans"/>
              </a:rPr>
              <a:t>vitória</a:t>
            </a:r>
            <a:r>
              <a:rPr lang="en-US" sz="2600" dirty="0">
                <a:latin typeface="Times New Roman"/>
                <a:ea typeface="Open Sans"/>
                <a:cs typeface="Open Sans"/>
              </a:rPr>
              <a:t> da </a:t>
            </a:r>
            <a:r>
              <a:rPr lang="en-US" sz="2600" err="1">
                <a:latin typeface="Times New Roman"/>
                <a:ea typeface="Open Sans"/>
                <a:cs typeface="Open Sans"/>
              </a:rPr>
              <a:t>chamada</a:t>
            </a:r>
            <a:r>
              <a:rPr lang="en-US" sz="2600" dirty="0">
                <a:latin typeface="Times New Roman"/>
                <a:ea typeface="Open Sans"/>
                <a:cs typeface="Open Sans"/>
              </a:rPr>
              <a:t> “</a:t>
            </a:r>
            <a:r>
              <a:rPr lang="en-US" sz="2600" err="1">
                <a:latin typeface="Times New Roman"/>
                <a:ea typeface="Open Sans"/>
                <a:cs typeface="Open Sans"/>
              </a:rPr>
              <a:t>linha</a:t>
            </a:r>
            <a:r>
              <a:rPr lang="en-US" sz="2600" dirty="0">
                <a:latin typeface="Times New Roman"/>
                <a:ea typeface="Open Sans"/>
                <a:cs typeface="Open Sans"/>
              </a:rPr>
              <a:t> dura” dos </a:t>
            </a:r>
            <a:r>
              <a:rPr lang="en-US" sz="2600" err="1">
                <a:latin typeface="Times New Roman"/>
                <a:ea typeface="Open Sans"/>
                <a:cs typeface="Open Sans"/>
              </a:rPr>
              <a:t>militares</a:t>
            </a:r>
            <a:r>
              <a:rPr lang="en-US" sz="2600" dirty="0">
                <a:latin typeface="Times New Roman"/>
                <a:ea typeface="Open Sans"/>
                <a:cs typeface="Open Sans"/>
              </a:rPr>
              <a:t>. As </a:t>
            </a:r>
            <a:r>
              <a:rPr lang="en-US" sz="2600" err="1">
                <a:latin typeface="Times New Roman"/>
                <a:ea typeface="Open Sans"/>
                <a:cs typeface="Open Sans"/>
              </a:rPr>
              <a:t>eleições</a:t>
            </a:r>
            <a:r>
              <a:rPr lang="en-US" sz="2600" dirty="0">
                <a:latin typeface="Times New Roman"/>
                <a:ea typeface="Open Sans"/>
                <a:cs typeface="Open Sans"/>
              </a:rPr>
              <a:t> </a:t>
            </a:r>
            <a:r>
              <a:rPr lang="en-US" sz="2600" err="1">
                <a:latin typeface="Times New Roman"/>
                <a:ea typeface="Open Sans"/>
                <a:cs typeface="Open Sans"/>
              </a:rPr>
              <a:t>indiretas</a:t>
            </a:r>
            <a:r>
              <a:rPr lang="en-US" sz="2600" dirty="0">
                <a:latin typeface="Times New Roman"/>
                <a:ea typeface="Open Sans"/>
                <a:cs typeface="Open Sans"/>
              </a:rPr>
              <a:t> </a:t>
            </a:r>
            <a:r>
              <a:rPr lang="en-US" sz="2600" err="1">
                <a:latin typeface="Times New Roman"/>
                <a:ea typeface="Open Sans"/>
                <a:cs typeface="Open Sans"/>
              </a:rPr>
              <a:t>foram</a:t>
            </a:r>
            <a:r>
              <a:rPr lang="en-US" sz="2600" dirty="0">
                <a:latin typeface="Times New Roman"/>
                <a:ea typeface="Open Sans"/>
                <a:cs typeface="Open Sans"/>
              </a:rPr>
              <a:t> </a:t>
            </a:r>
            <a:r>
              <a:rPr lang="en-US" sz="2600" err="1">
                <a:latin typeface="Times New Roman"/>
                <a:ea typeface="Open Sans"/>
                <a:cs typeface="Open Sans"/>
              </a:rPr>
              <a:t>vencidas</a:t>
            </a:r>
            <a:r>
              <a:rPr lang="en-US" sz="2600" dirty="0">
                <a:latin typeface="Times New Roman"/>
                <a:ea typeface="Open Sans"/>
                <a:cs typeface="Open Sans"/>
              </a:rPr>
              <a:t> </a:t>
            </a:r>
            <a:r>
              <a:rPr lang="en-US" sz="2600" err="1">
                <a:latin typeface="Times New Roman"/>
                <a:ea typeface="Open Sans"/>
                <a:cs typeface="Open Sans"/>
              </a:rPr>
              <a:t>pelos</a:t>
            </a:r>
            <a:r>
              <a:rPr lang="en-US" sz="2600" dirty="0">
                <a:latin typeface="Times New Roman"/>
                <a:ea typeface="Open Sans"/>
                <a:cs typeface="Open Sans"/>
              </a:rPr>
              <a:t> </a:t>
            </a:r>
            <a:r>
              <a:rPr lang="en-US" sz="2600" err="1">
                <a:latin typeface="Times New Roman"/>
                <a:ea typeface="Open Sans"/>
                <a:cs typeface="Open Sans"/>
              </a:rPr>
              <a:t>Generais</a:t>
            </a:r>
            <a:r>
              <a:rPr lang="en-US" sz="2600" dirty="0">
                <a:latin typeface="Times New Roman"/>
                <a:ea typeface="Open Sans"/>
                <a:cs typeface="Open Sans"/>
              </a:rPr>
              <a:t> Arthur da Costa e  Silva e Emílio G. Médici. Este </a:t>
            </a:r>
            <a:r>
              <a:rPr lang="en-US" sz="2600" err="1">
                <a:latin typeface="Times New Roman"/>
                <a:ea typeface="Open Sans"/>
                <a:cs typeface="Open Sans"/>
              </a:rPr>
              <a:t>momento</a:t>
            </a:r>
            <a:r>
              <a:rPr lang="en-US" sz="2600" dirty="0">
                <a:latin typeface="Times New Roman"/>
                <a:ea typeface="Open Sans"/>
                <a:cs typeface="Open Sans"/>
              </a:rPr>
              <a:t> </a:t>
            </a:r>
            <a:r>
              <a:rPr lang="en-US" sz="2600" err="1">
                <a:latin typeface="Times New Roman"/>
                <a:ea typeface="Open Sans"/>
                <a:cs typeface="Open Sans"/>
              </a:rPr>
              <a:t>foi</a:t>
            </a:r>
            <a:r>
              <a:rPr lang="en-US" sz="2600" dirty="0">
                <a:latin typeface="Times New Roman"/>
                <a:ea typeface="Open Sans"/>
                <a:cs typeface="Open Sans"/>
              </a:rPr>
              <a:t> </a:t>
            </a:r>
            <a:r>
              <a:rPr lang="en-US" sz="2600" err="1">
                <a:latin typeface="Times New Roman"/>
                <a:ea typeface="Open Sans"/>
                <a:cs typeface="Open Sans"/>
              </a:rPr>
              <a:t>marcado</a:t>
            </a:r>
            <a:r>
              <a:rPr lang="en-US" sz="2600" dirty="0">
                <a:latin typeface="Times New Roman"/>
                <a:ea typeface="Open Sans"/>
                <a:cs typeface="Open Sans"/>
              </a:rPr>
              <a:t> </a:t>
            </a:r>
            <a:r>
              <a:rPr lang="en-US" sz="2600" err="1">
                <a:latin typeface="Times New Roman"/>
                <a:ea typeface="Open Sans"/>
                <a:cs typeface="Open Sans"/>
              </a:rPr>
              <a:t>pelo</a:t>
            </a:r>
            <a:r>
              <a:rPr lang="en-US" sz="2600" dirty="0">
                <a:latin typeface="Times New Roman"/>
                <a:ea typeface="Open Sans"/>
                <a:cs typeface="Open Sans"/>
              </a:rPr>
              <a:t> </a:t>
            </a:r>
            <a:r>
              <a:rPr lang="en-US" sz="2600" err="1">
                <a:latin typeface="Times New Roman"/>
                <a:ea typeface="Open Sans"/>
                <a:cs typeface="Open Sans"/>
              </a:rPr>
              <a:t>crescimento</a:t>
            </a:r>
            <a:r>
              <a:rPr lang="en-US" sz="2600" dirty="0">
                <a:latin typeface="Times New Roman"/>
                <a:ea typeface="Open Sans"/>
                <a:cs typeface="Open Sans"/>
              </a:rPr>
              <a:t> dos </a:t>
            </a:r>
            <a:r>
              <a:rPr lang="en-US" sz="2600" b="1" err="1">
                <a:latin typeface="Times New Roman"/>
                <a:ea typeface="Open Sans"/>
                <a:cs typeface="Open Sans"/>
              </a:rPr>
              <a:t>movimentos</a:t>
            </a:r>
            <a:r>
              <a:rPr lang="en-US" sz="2600" b="1" dirty="0">
                <a:latin typeface="Times New Roman"/>
                <a:ea typeface="Open Sans"/>
                <a:cs typeface="Open Sans"/>
              </a:rPr>
              <a:t> de </a:t>
            </a:r>
            <a:r>
              <a:rPr lang="en-US" sz="2600" b="1" err="1">
                <a:latin typeface="Times New Roman"/>
                <a:ea typeface="Open Sans"/>
                <a:cs typeface="Open Sans"/>
              </a:rPr>
              <a:t>oposição</a:t>
            </a:r>
            <a:r>
              <a:rPr lang="en-US" sz="2600" dirty="0">
                <a:latin typeface="Times New Roman"/>
                <a:ea typeface="Open Sans"/>
                <a:cs typeface="Open Sans"/>
              </a:rPr>
              <a:t>, pela </a:t>
            </a:r>
            <a:r>
              <a:rPr lang="en-US" sz="2600" err="1">
                <a:latin typeface="Times New Roman"/>
                <a:ea typeface="Open Sans"/>
                <a:cs typeface="Open Sans"/>
              </a:rPr>
              <a:t>reação</a:t>
            </a:r>
            <a:r>
              <a:rPr lang="en-US" sz="2600" dirty="0">
                <a:latin typeface="Times New Roman"/>
                <a:ea typeface="Open Sans"/>
                <a:cs typeface="Open Sans"/>
              </a:rPr>
              <a:t> </a:t>
            </a:r>
            <a:r>
              <a:rPr lang="en-US" sz="2600" b="1" err="1">
                <a:latin typeface="Times New Roman"/>
                <a:ea typeface="Open Sans"/>
                <a:cs typeface="Open Sans"/>
              </a:rPr>
              <a:t>violenta</a:t>
            </a:r>
            <a:r>
              <a:rPr lang="en-US" sz="2600" b="1" dirty="0">
                <a:latin typeface="Times New Roman"/>
                <a:ea typeface="Open Sans"/>
                <a:cs typeface="Open Sans"/>
              </a:rPr>
              <a:t> </a:t>
            </a:r>
            <a:r>
              <a:rPr lang="en-US" sz="2600" dirty="0">
                <a:latin typeface="Times New Roman"/>
                <a:ea typeface="Open Sans"/>
                <a:cs typeface="Open Sans"/>
              </a:rPr>
              <a:t>e </a:t>
            </a:r>
            <a:r>
              <a:rPr lang="en-US" sz="2600" b="1" err="1">
                <a:latin typeface="Times New Roman"/>
                <a:ea typeface="Open Sans"/>
                <a:cs typeface="Open Sans"/>
              </a:rPr>
              <a:t>repressiva</a:t>
            </a:r>
            <a:r>
              <a:rPr lang="en-US" sz="2600" dirty="0">
                <a:latin typeface="Times New Roman"/>
                <a:ea typeface="Open Sans"/>
                <a:cs typeface="Open Sans"/>
              </a:rPr>
              <a:t> do </a:t>
            </a:r>
            <a:r>
              <a:rPr lang="en-US" sz="2600" err="1">
                <a:latin typeface="Times New Roman"/>
                <a:ea typeface="Open Sans"/>
                <a:cs typeface="Open Sans"/>
              </a:rPr>
              <a:t>governo</a:t>
            </a:r>
            <a:r>
              <a:rPr lang="en-US" sz="2600" b="1" dirty="0">
                <a:latin typeface="Times New Roman"/>
                <a:ea typeface="Open Sans"/>
                <a:cs typeface="Open Sans"/>
              </a:rPr>
              <a:t> </a:t>
            </a:r>
            <a:r>
              <a:rPr lang="en-US" sz="2600" dirty="0">
                <a:latin typeface="Times New Roman"/>
                <a:ea typeface="Open Sans"/>
                <a:cs typeface="Open Sans"/>
              </a:rPr>
              <a:t>e o </a:t>
            </a:r>
            <a:r>
              <a:rPr lang="en-US" sz="2600" err="1">
                <a:latin typeface="Times New Roman"/>
                <a:ea typeface="Open Sans"/>
                <a:cs typeface="Open Sans"/>
              </a:rPr>
              <a:t>chamado</a:t>
            </a:r>
            <a:r>
              <a:rPr lang="en-US" sz="2600" dirty="0">
                <a:latin typeface="Times New Roman"/>
                <a:ea typeface="Open Sans"/>
                <a:cs typeface="Open Sans"/>
              </a:rPr>
              <a:t> “</a:t>
            </a:r>
            <a:r>
              <a:rPr lang="en-US" sz="2600" b="1" err="1">
                <a:latin typeface="Times New Roman"/>
                <a:ea typeface="Open Sans"/>
                <a:cs typeface="Open Sans"/>
              </a:rPr>
              <a:t>milagre</a:t>
            </a:r>
            <a:r>
              <a:rPr lang="en-US" sz="2600" b="1" dirty="0">
                <a:latin typeface="Times New Roman"/>
                <a:ea typeface="Open Sans"/>
                <a:cs typeface="Open Sans"/>
              </a:rPr>
              <a:t> </a:t>
            </a:r>
            <a:r>
              <a:rPr lang="en-US" sz="2600" b="1" err="1">
                <a:latin typeface="Times New Roman"/>
                <a:ea typeface="Open Sans"/>
                <a:cs typeface="Open Sans"/>
              </a:rPr>
              <a:t>econômico</a:t>
            </a:r>
            <a:r>
              <a:rPr lang="en-US" sz="2600" dirty="0">
                <a:latin typeface="Times New Roman"/>
                <a:ea typeface="Open Sans"/>
                <a:cs typeface="Open Sans"/>
              </a:rPr>
              <a:t>” </a:t>
            </a:r>
            <a:r>
              <a:rPr lang="en-US" sz="2600" err="1">
                <a:latin typeface="Times New Roman"/>
                <a:ea typeface="Open Sans"/>
                <a:cs typeface="Open Sans"/>
              </a:rPr>
              <a:t>seguido</a:t>
            </a:r>
            <a:r>
              <a:rPr lang="en-US" sz="2600" dirty="0">
                <a:latin typeface="Times New Roman"/>
                <a:ea typeface="Open Sans"/>
                <a:cs typeface="Open Sans"/>
              </a:rPr>
              <a:t> de forte </a:t>
            </a:r>
            <a:r>
              <a:rPr lang="en-US" sz="2600" err="1">
                <a:latin typeface="Times New Roman"/>
                <a:ea typeface="Open Sans"/>
                <a:cs typeface="Open Sans"/>
              </a:rPr>
              <a:t>discurso</a:t>
            </a:r>
            <a:r>
              <a:rPr lang="en-US" sz="2600" dirty="0">
                <a:latin typeface="Times New Roman"/>
                <a:ea typeface="Open Sans"/>
                <a:cs typeface="Open Sans"/>
              </a:rPr>
              <a:t> </a:t>
            </a:r>
            <a:r>
              <a:rPr lang="en-US" sz="2600" b="1" err="1">
                <a:latin typeface="Times New Roman"/>
                <a:ea typeface="Open Sans"/>
                <a:cs typeface="Open Sans"/>
              </a:rPr>
              <a:t>nacionalista</a:t>
            </a:r>
            <a:r>
              <a:rPr lang="en-US" sz="2600" dirty="0">
                <a:latin typeface="Times New Roman"/>
                <a:ea typeface="Open Sans"/>
                <a:cs typeface="Open Sans"/>
              </a:rPr>
              <a:t>.  </a:t>
            </a:r>
            <a:endParaRPr lang="pt-BR" sz="2600">
              <a:latin typeface="Times New Roman"/>
              <a:cs typeface="Times New Roman"/>
            </a:endParaRPr>
          </a:p>
          <a:p>
            <a:pPr algn="just"/>
            <a:br>
              <a:rPr lang="en-US" dirty="0"/>
            </a:br>
            <a:endParaRPr lang="en-US" dirty="0"/>
          </a:p>
          <a:p>
            <a:pPr algn="just"/>
            <a:endParaRPr lang="en-US" sz="3000" dirty="0">
              <a:latin typeface="Times New Roman"/>
              <a:ea typeface="Open Sans"/>
              <a:cs typeface="Open Sans"/>
            </a:endParaRPr>
          </a:p>
          <a:p>
            <a:pPr algn="just"/>
            <a:br>
              <a:rPr lang="en-US" dirty="0"/>
            </a:br>
            <a:endParaRPr lang="en-US" dirty="0"/>
          </a:p>
          <a:p>
            <a:br>
              <a:rPr lang="en-US" dirty="0"/>
            </a:br>
            <a:endParaRPr lang="en-US" sz="3200" b="1" dirty="0">
              <a:latin typeface="Times New Roman"/>
              <a:ea typeface="Calibri"/>
              <a:cs typeface="Calibri"/>
            </a:endParaRPr>
          </a:p>
        </p:txBody>
      </p:sp>
      <p:pic>
        <p:nvPicPr>
          <p:cNvPr id="2" name="Imagem 1" descr="Foto em preto e branco de pessoas na rua&#10;&#10;O conteúdo gerado por IA pode estar incorreto.">
            <a:extLst>
              <a:ext uri="{FF2B5EF4-FFF2-40B4-BE49-F238E27FC236}">
                <a16:creationId xmlns:a16="http://schemas.microsoft.com/office/drawing/2014/main" id="{1F8FA728-3B84-A42D-06EB-2FDFB6E49A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0573" y="2221120"/>
            <a:ext cx="4143375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25513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14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5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GEOGRAFIA</dc:title>
  <dc:creator>Rayana Martins</dc:creator>
  <cp:revision>790</cp:revision>
  <dcterms:created xsi:type="dcterms:W3CDTF">2023-12-15T15:07:34Z</dcterms:created>
  <dcterms:modified xsi:type="dcterms:W3CDTF">2025-10-13T19:03:33Z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2023-12-15T15:55:05Z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8b4c9726-d91b-4efe-a71c-df152790c8ec</vt:lpwstr>
  </property>
  <property fmtid="{D5CDD505-2E9C-101B-9397-08002B2CF9AE}" pid="7" name="MSIP_Label_defa4170-0d19-0005-0004-bc88714345d2_ActionId">
    <vt:lpwstr>0b2fb667-98d4-44ec-a787-13f7e68e9634</vt:lpwstr>
  </property>
  <property fmtid="{D5CDD505-2E9C-101B-9397-08002B2CF9AE}" pid="8" name="MSIP_Label_defa4170-0d19-0005-0004-bc88714345d2_ContentBits">
    <vt:lpwstr>0</vt:lpwstr>
  </property>
</Properties>
</file>